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0" r:id="rId4"/>
    <p:sldId id="261" r:id="rId5"/>
    <p:sldId id="262" r:id="rId6"/>
    <p:sldId id="264" r:id="rId7"/>
    <p:sldId id="267" r:id="rId8"/>
    <p:sldId id="307" r:id="rId9"/>
    <p:sldId id="277" r:id="rId10"/>
    <p:sldId id="278" r:id="rId11"/>
    <p:sldId id="309" r:id="rId12"/>
    <p:sldId id="279" r:id="rId13"/>
    <p:sldId id="290" r:id="rId14"/>
    <p:sldId id="310" r:id="rId15"/>
    <p:sldId id="311" r:id="rId16"/>
    <p:sldId id="312" r:id="rId17"/>
    <p:sldId id="313" r:id="rId18"/>
    <p:sldId id="314" r:id="rId19"/>
    <p:sldId id="315" r:id="rId20"/>
    <p:sldId id="316" r:id="rId21"/>
    <p:sldId id="317" r:id="rId22"/>
    <p:sldId id="318" r:id="rId23"/>
    <p:sldId id="319" r:id="rId24"/>
    <p:sldId id="320" r:id="rId25"/>
    <p:sldId id="293" r:id="rId26"/>
    <p:sldId id="297" r:id="rId27"/>
    <p:sldId id="298" r:id="rId28"/>
    <p:sldId id="300" r:id="rId29"/>
    <p:sldId id="303" r:id="rId30"/>
    <p:sldId id="304" r:id="rId31"/>
    <p:sldId id="305" r:id="rId32"/>
    <p:sldId id="308" r:id="rId33"/>
    <p:sldId id="263" r:id="rId34"/>
    <p:sldId id="268" r:id="rId35"/>
    <p:sldId id="256" r:id="rId36"/>
    <p:sldId id="269" r:id="rId37"/>
    <p:sldId id="270" r:id="rId38"/>
    <p:sldId id="271" r:id="rId39"/>
    <p:sldId id="272" r:id="rId40"/>
    <p:sldId id="273" r:id="rId41"/>
    <p:sldId id="274" r:id="rId42"/>
    <p:sldId id="306" r:id="rId43"/>
    <p:sldId id="266" r:id="rId44"/>
    <p:sldId id="289" r:id="rId45"/>
    <p:sldId id="265" r:id="rId46"/>
    <p:sldId id="296" r:id="rId47"/>
    <p:sldId id="302" r:id="rId48"/>
    <p:sldId id="275" r:id="rId49"/>
    <p:sldId id="2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6" d="100"/>
          <a:sy n="76" d="100"/>
        </p:scale>
        <p:origin x="-296" y="-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1/19/2020</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t>1/19/2020</a:t>
            </a:fld>
            <a:endParaRPr lang="en-US" dirty="0"/>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t>1/19/2020</a:t>
            </a:fld>
            <a:endParaRPr lang="en-US" dirty="0"/>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t>1/19/2020</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1/19/2020</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1/19/2020</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1/19/2020</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1/19/2020</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1/19/2020</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8FD68DA-43BA-4508-8DE2-BA9BB7B2FA5B}"/>
              </a:ext>
            </a:extLst>
          </p:cNvPr>
          <p:cNvSpPr>
            <a:spLocks noGrp="1"/>
          </p:cNvSpPr>
          <p:nvPr>
            <p:ph type="ctrTitle"/>
          </p:nvPr>
        </p:nvSpPr>
        <p:spPr>
          <a:xfrm>
            <a:off x="5289754" y="639097"/>
            <a:ext cx="6253317" cy="3686015"/>
          </a:xfrm>
        </p:spPr>
        <p:txBody>
          <a:bodyPr>
            <a:normAutofit/>
          </a:bodyPr>
          <a:lstStyle/>
          <a:p>
            <a:r>
              <a:rPr lang="en-US" sz="5400" dirty="0"/>
              <a:t>Data Analysis Project- Heart Disease Prediction</a:t>
            </a:r>
          </a:p>
        </p:txBody>
      </p:sp>
      <p:pic>
        <p:nvPicPr>
          <p:cNvPr id="5" name="Picture 4" descr="A picture containing building, sitting, bench, side&#10;&#10;Description automatically generated">
            <a:extLst>
              <a:ext uri="{FF2B5EF4-FFF2-40B4-BE49-F238E27FC236}">
                <a16:creationId xmlns:a16="http://schemas.microsoft.com/office/drawing/2014/main" xmlns="" id="{282CF6DD-7FE8-4063-9551-1B7BBCE92A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xmlns=""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350" y="287289"/>
            <a:ext cx="8229600" cy="503237"/>
          </a:xfrm>
        </p:spPr>
        <p:txBody>
          <a:bodyPr>
            <a:normAutofit fontScale="90000"/>
          </a:bodyPr>
          <a:lstStyle/>
          <a:p>
            <a:r>
              <a:rPr lang="en-IN" dirty="0"/>
              <a:t> Approaching the dataset</a:t>
            </a:r>
          </a:p>
        </p:txBody>
      </p:sp>
      <p:sp>
        <p:nvSpPr>
          <p:cNvPr id="4" name="TextBox 3"/>
          <p:cNvSpPr txBox="1"/>
          <p:nvPr/>
        </p:nvSpPr>
        <p:spPr>
          <a:xfrm>
            <a:off x="581025" y="933995"/>
            <a:ext cx="6235055" cy="3693319"/>
          </a:xfrm>
          <a:prstGeom prst="rect">
            <a:avLst/>
          </a:prstGeom>
          <a:noFill/>
        </p:spPr>
        <p:txBody>
          <a:bodyPr wrap="square" rtlCol="0">
            <a:spAutoFit/>
          </a:bodyPr>
          <a:lstStyle/>
          <a:p>
            <a:r>
              <a:rPr lang="en-IN" dirty="0">
                <a:latin typeface="Garamond" pitchFamily="18" charset="0"/>
              </a:rPr>
              <a:t>In the “Heart diseases “ dataset:</a:t>
            </a:r>
          </a:p>
          <a:p>
            <a:endParaRPr lang="en-IN" dirty="0">
              <a:latin typeface="Garamond" pitchFamily="18" charset="0"/>
            </a:endParaRPr>
          </a:p>
          <a:p>
            <a:r>
              <a:rPr lang="en-IN" dirty="0">
                <a:latin typeface="Garamond" pitchFamily="18" charset="0"/>
              </a:rPr>
              <a:t>Step 1:</a:t>
            </a:r>
          </a:p>
          <a:p>
            <a:pPr marL="285750" indent="-285750">
              <a:buFont typeface="Arial" pitchFamily="34" charset="0"/>
              <a:buChar char="•"/>
            </a:pPr>
            <a:r>
              <a:rPr lang="en-IN" dirty="0">
                <a:latin typeface="Garamond" pitchFamily="18" charset="0"/>
              </a:rPr>
              <a:t>All the variables except ‘</a:t>
            </a:r>
            <a:r>
              <a:rPr lang="en-IN" dirty="0" err="1">
                <a:latin typeface="Garamond" pitchFamily="18" charset="0"/>
              </a:rPr>
              <a:t>oldpeak</a:t>
            </a:r>
            <a:r>
              <a:rPr lang="en-IN" dirty="0">
                <a:latin typeface="Garamond" pitchFamily="18" charset="0"/>
              </a:rPr>
              <a:t>’ were of </a:t>
            </a:r>
            <a:r>
              <a:rPr lang="en-IN" b="1" dirty="0" err="1">
                <a:latin typeface="Garamond" pitchFamily="18" charset="0"/>
              </a:rPr>
              <a:t>int</a:t>
            </a:r>
            <a:r>
              <a:rPr lang="en-IN" dirty="0">
                <a:latin typeface="Garamond" pitchFamily="18" charset="0"/>
              </a:rPr>
              <a:t> type, so we sorted out the variables that should be of numeric type and those which should be of </a:t>
            </a:r>
            <a:r>
              <a:rPr lang="en-IN" b="1" dirty="0">
                <a:latin typeface="Garamond" pitchFamily="18" charset="0"/>
              </a:rPr>
              <a:t>factor</a:t>
            </a:r>
            <a:r>
              <a:rPr lang="en-IN" dirty="0">
                <a:latin typeface="Garamond" pitchFamily="18" charset="0"/>
              </a:rPr>
              <a:t> type according to our understanding of the data. Therefore the data types were changed as given alongside:</a:t>
            </a:r>
          </a:p>
          <a:p>
            <a:endParaRPr lang="en-IN" dirty="0">
              <a:latin typeface="Garamond" pitchFamily="18" charset="0"/>
            </a:endParaRPr>
          </a:p>
          <a:p>
            <a:r>
              <a:rPr lang="en-IN" dirty="0">
                <a:latin typeface="Garamond" pitchFamily="18" charset="0"/>
              </a:rPr>
              <a:t>Step 2:</a:t>
            </a:r>
          </a:p>
          <a:p>
            <a:pPr marL="285750" indent="-285750">
              <a:buFont typeface="Arial" pitchFamily="34" charset="0"/>
              <a:buChar char="•"/>
            </a:pPr>
            <a:r>
              <a:rPr lang="en-IN" dirty="0">
                <a:latin typeface="Garamond" pitchFamily="18" charset="0"/>
              </a:rPr>
              <a:t>Finding missing (NA) values.  This data set had no missing values as seen below. Since there were no NA values no action was taken.</a:t>
            </a:r>
          </a:p>
          <a:p>
            <a:pPr marL="285750" indent="-285750">
              <a:buFont typeface="Arial" pitchFamily="34" charset="0"/>
              <a:buChar char="•"/>
            </a:pP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42" t="15825" r="69011" b="12381"/>
          <a:stretch/>
        </p:blipFill>
        <p:spPr bwMode="auto">
          <a:xfrm>
            <a:off x="7658945" y="933995"/>
            <a:ext cx="2952328" cy="4752528"/>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02" t="68425" r="43709" b="8000"/>
          <a:stretch/>
        </p:blipFill>
        <p:spPr bwMode="auto">
          <a:xfrm>
            <a:off x="1423890" y="4627314"/>
            <a:ext cx="4672110" cy="144016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6696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1794" y="1671191"/>
            <a:ext cx="4211786" cy="646331"/>
          </a:xfrm>
          <a:prstGeom prst="rect">
            <a:avLst/>
          </a:prstGeom>
          <a:noFill/>
        </p:spPr>
        <p:txBody>
          <a:bodyPr wrap="square" rtlCol="0">
            <a:spAutoFit/>
          </a:bodyPr>
          <a:lstStyle/>
          <a:p>
            <a:r>
              <a:rPr lang="en-IN" dirty="0"/>
              <a:t>Statistical summary of the data of people with heart diseases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0" t="28632" r="44263" b="7228"/>
          <a:stretch/>
        </p:blipFill>
        <p:spPr bwMode="auto">
          <a:xfrm>
            <a:off x="1836902" y="2456021"/>
            <a:ext cx="4146863" cy="3781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1841794" y="496934"/>
            <a:ext cx="8568952" cy="707886"/>
          </a:xfrm>
          <a:prstGeom prst="rect">
            <a:avLst/>
          </a:prstGeom>
          <a:noFill/>
        </p:spPr>
        <p:txBody>
          <a:bodyPr wrap="square" rtlCol="0">
            <a:spAutoFit/>
          </a:bodyPr>
          <a:lstStyle/>
          <a:p>
            <a:pPr algn="ctr"/>
            <a:r>
              <a:rPr lang="en-IN" sz="2000" b="1" dirty="0"/>
              <a:t>Statistical summary gives us the mean, median, 1</a:t>
            </a:r>
            <a:r>
              <a:rPr lang="en-IN" sz="2000" b="1" baseline="30000" dirty="0"/>
              <a:t>st</a:t>
            </a:r>
            <a:r>
              <a:rPr lang="en-IN" sz="2000" b="1" dirty="0"/>
              <a:t> and 3</a:t>
            </a:r>
            <a:r>
              <a:rPr lang="en-IN" sz="2000" b="1" baseline="30000" dirty="0"/>
              <a:t>rd</a:t>
            </a:r>
            <a:r>
              <a:rPr lang="en-IN" sz="2000" b="1" dirty="0"/>
              <a:t> quartile and minimum and maximum values of each column in the data set</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21" t="28321" r="46553" b="7923"/>
          <a:stretch/>
        </p:blipFill>
        <p:spPr bwMode="auto">
          <a:xfrm>
            <a:off x="6312025" y="2456020"/>
            <a:ext cx="3940403" cy="3781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6301182" y="1671190"/>
            <a:ext cx="4195392" cy="923330"/>
          </a:xfrm>
          <a:prstGeom prst="rect">
            <a:avLst/>
          </a:prstGeom>
          <a:noFill/>
        </p:spPr>
        <p:txBody>
          <a:bodyPr wrap="square" rtlCol="0">
            <a:spAutoFit/>
          </a:bodyPr>
          <a:lstStyle/>
          <a:p>
            <a:r>
              <a:rPr lang="en-IN" dirty="0"/>
              <a:t>Statistical summary of the data of people without heart diseases</a:t>
            </a:r>
          </a:p>
          <a:p>
            <a:endParaRPr lang="en-IN" dirty="0"/>
          </a:p>
        </p:txBody>
      </p:sp>
    </p:spTree>
    <p:extLst>
      <p:ext uri="{BB962C8B-B14F-4D97-AF65-F5344CB8AC3E}">
        <p14:creationId xmlns:p14="http://schemas.microsoft.com/office/powerpoint/2010/main" val="1466534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Histograms</a:t>
            </a:r>
          </a:p>
        </p:txBody>
      </p:sp>
      <p:sp>
        <p:nvSpPr>
          <p:cNvPr id="4" name="TextBox 3"/>
          <p:cNvSpPr txBox="1"/>
          <p:nvPr/>
        </p:nvSpPr>
        <p:spPr>
          <a:xfrm>
            <a:off x="1228726" y="2038376"/>
            <a:ext cx="9382124" cy="3893374"/>
          </a:xfrm>
          <a:prstGeom prst="rect">
            <a:avLst/>
          </a:prstGeom>
          <a:noFill/>
        </p:spPr>
        <p:txBody>
          <a:bodyPr wrap="square" rtlCol="0">
            <a:spAutoFit/>
          </a:bodyPr>
          <a:lstStyle/>
          <a:p>
            <a:pPr marL="285750" indent="-285750">
              <a:buFont typeface="Arial" pitchFamily="34" charset="0"/>
              <a:buChar char="•"/>
            </a:pPr>
            <a:r>
              <a:rPr lang="en-US" sz="1900" dirty="0"/>
              <a:t>A histogram represents the frequencies of values of a variable bucketed into ranges. </a:t>
            </a:r>
          </a:p>
          <a:p>
            <a:pPr marL="285750" indent="-285750">
              <a:buFont typeface="Arial" pitchFamily="34" charset="0"/>
              <a:buChar char="•"/>
            </a:pPr>
            <a:endParaRPr lang="en-US" sz="1900" dirty="0"/>
          </a:p>
          <a:p>
            <a:pPr marL="285750" indent="-285750">
              <a:buFont typeface="Arial" pitchFamily="34" charset="0"/>
              <a:buChar char="•"/>
            </a:pPr>
            <a:r>
              <a:rPr lang="en-US" sz="1900" dirty="0"/>
              <a:t>Histogram is similar to bar chart but the difference is it groups the values into continuous ranges. </a:t>
            </a:r>
          </a:p>
          <a:p>
            <a:endParaRPr lang="en-US" sz="1900" dirty="0"/>
          </a:p>
          <a:p>
            <a:pPr marL="285750" indent="-285750">
              <a:buFont typeface="Arial" pitchFamily="34" charset="0"/>
              <a:buChar char="•"/>
            </a:pPr>
            <a:r>
              <a:rPr lang="en-US" sz="1900" dirty="0"/>
              <a:t>Each bar in histogram represents the height of the number of values present in that range.</a:t>
            </a:r>
          </a:p>
          <a:p>
            <a:endParaRPr lang="en-US" sz="1900" dirty="0"/>
          </a:p>
          <a:p>
            <a:pPr marL="285750" indent="-285750">
              <a:buFont typeface="Arial" pitchFamily="34" charset="0"/>
              <a:buChar char="•"/>
            </a:pPr>
            <a:r>
              <a:rPr lang="en-US" sz="1900" dirty="0"/>
              <a:t>We have plotted histograms for the variables  </a:t>
            </a:r>
            <a:r>
              <a:rPr lang="en-US" sz="1900" b="1" dirty="0"/>
              <a:t>age, </a:t>
            </a:r>
            <a:r>
              <a:rPr lang="en-US" sz="1900" b="1" dirty="0" err="1"/>
              <a:t>chol</a:t>
            </a:r>
            <a:r>
              <a:rPr lang="en-US" sz="1900" b="1" dirty="0"/>
              <a:t>, </a:t>
            </a:r>
            <a:r>
              <a:rPr lang="en-US" sz="1900" b="1" dirty="0" err="1"/>
              <a:t>trestbps</a:t>
            </a:r>
            <a:r>
              <a:rPr lang="en-US" sz="1900" b="1" dirty="0"/>
              <a:t>, </a:t>
            </a:r>
            <a:r>
              <a:rPr lang="en-US" sz="1900" b="1" dirty="0" err="1"/>
              <a:t>thalach</a:t>
            </a:r>
            <a:r>
              <a:rPr lang="en-US" sz="1900" b="1" dirty="0"/>
              <a:t>, </a:t>
            </a:r>
            <a:r>
              <a:rPr lang="en-US" sz="1900" b="1" dirty="0" err="1"/>
              <a:t>oldpeak</a:t>
            </a:r>
            <a:r>
              <a:rPr lang="en-US" sz="1900" b="1" dirty="0"/>
              <a:t> </a:t>
            </a:r>
            <a:r>
              <a:rPr lang="en-US" sz="1900" dirty="0"/>
              <a:t>all of which are of integer or numeric type using the </a:t>
            </a:r>
            <a:r>
              <a:rPr lang="en-US" sz="1900" b="1" dirty="0" err="1"/>
              <a:t>hist</a:t>
            </a:r>
            <a:r>
              <a:rPr lang="en-US" sz="1900" b="1" dirty="0"/>
              <a:t>() </a:t>
            </a:r>
            <a:r>
              <a:rPr lang="en-US" sz="1900" dirty="0"/>
              <a:t>function.</a:t>
            </a:r>
          </a:p>
          <a:p>
            <a:endParaRPr lang="en-US" sz="1900" dirty="0"/>
          </a:p>
          <a:p>
            <a:pPr marL="285750" indent="-285750">
              <a:buFont typeface="Arial" pitchFamily="34" charset="0"/>
              <a:buChar char="•"/>
            </a:pPr>
            <a:r>
              <a:rPr lang="en-US" sz="1900" dirty="0"/>
              <a:t>The next few slides contain the histograms of these attributes with frequency on the y-axis </a:t>
            </a:r>
            <a:r>
              <a:rPr lang="en-US" sz="1900" dirty="0" err="1"/>
              <a:t>vs</a:t>
            </a:r>
            <a:r>
              <a:rPr lang="en-US" sz="1900" dirty="0"/>
              <a:t> the attribute on the x-axis</a:t>
            </a:r>
            <a:endParaRPr lang="en-IN" sz="1900" dirty="0"/>
          </a:p>
        </p:txBody>
      </p:sp>
    </p:spTree>
    <p:extLst>
      <p:ext uri="{BB962C8B-B14F-4D97-AF65-F5344CB8AC3E}">
        <p14:creationId xmlns:p14="http://schemas.microsoft.com/office/powerpoint/2010/main" val="835834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2742F0-96C0-4317-9E67-1A4B0B43CB81}"/>
              </a:ext>
            </a:extLst>
          </p:cNvPr>
          <p:cNvSpPr>
            <a:spLocks noGrp="1"/>
          </p:cNvSpPr>
          <p:nvPr>
            <p:ph type="title"/>
          </p:nvPr>
        </p:nvSpPr>
        <p:spPr/>
        <p:txBody>
          <a:bodyPr/>
          <a:lstStyle/>
          <a:p>
            <a:r>
              <a:rPr lang="en-IN" dirty="0"/>
              <a:t>Drawing insights</a:t>
            </a:r>
          </a:p>
        </p:txBody>
      </p:sp>
      <p:sp>
        <p:nvSpPr>
          <p:cNvPr id="3" name="Content Placeholder 2">
            <a:extLst>
              <a:ext uri="{FF2B5EF4-FFF2-40B4-BE49-F238E27FC236}">
                <a16:creationId xmlns:a16="http://schemas.microsoft.com/office/drawing/2014/main" xmlns="" id="{FA9A2575-9967-4D89-AEE4-9B89B98525C3}"/>
              </a:ext>
            </a:extLst>
          </p:cNvPr>
          <p:cNvSpPr>
            <a:spLocks noGrp="1"/>
          </p:cNvSpPr>
          <p:nvPr>
            <p:ph idx="1"/>
          </p:nvPr>
        </p:nvSpPr>
        <p:spPr/>
        <p:txBody>
          <a:bodyPr/>
          <a:lstStyle/>
          <a:p>
            <a:pPr>
              <a:buFont typeface="Arial" panose="020B0604020202020204" pitchFamily="34" charset="0"/>
              <a:buChar char="•"/>
            </a:pPr>
            <a:r>
              <a:rPr lang="en-IN" dirty="0"/>
              <a:t> Divided the data equally on the basis of target.</a:t>
            </a:r>
          </a:p>
          <a:p>
            <a:pPr>
              <a:buFont typeface="Arial" panose="020B0604020202020204" pitchFamily="34" charset="0"/>
              <a:buChar char="•"/>
            </a:pPr>
            <a:r>
              <a:rPr lang="en-IN" dirty="0"/>
              <a:t> Now we have a subset of data of individuals having heart disease and those not having heart disease.</a:t>
            </a:r>
          </a:p>
          <a:p>
            <a:pPr>
              <a:buFont typeface="Arial" panose="020B0604020202020204" pitchFamily="34" charset="0"/>
              <a:buChar char="•"/>
            </a:pPr>
            <a:r>
              <a:rPr lang="en-IN" dirty="0"/>
              <a:t> Compared summaries of variables from each subset to draw insights.</a:t>
            </a:r>
          </a:p>
          <a:p>
            <a:pPr>
              <a:buFont typeface="Arial" panose="020B0604020202020204" pitchFamily="34" charset="0"/>
              <a:buChar char="•"/>
            </a:pPr>
            <a:r>
              <a:rPr lang="en-IN" dirty="0"/>
              <a:t> Plotted histograms and </a:t>
            </a:r>
            <a:r>
              <a:rPr lang="en-IN" dirty="0" err="1"/>
              <a:t>ggplots</a:t>
            </a:r>
            <a:r>
              <a:rPr lang="en-IN" dirty="0"/>
              <a:t> for the subsets and compared the results to draw insights.</a:t>
            </a:r>
          </a:p>
        </p:txBody>
      </p:sp>
    </p:spTree>
    <p:extLst>
      <p:ext uri="{BB962C8B-B14F-4D97-AF65-F5344CB8AC3E}">
        <p14:creationId xmlns:p14="http://schemas.microsoft.com/office/powerpoint/2010/main" val="33212657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83832" y="5589240"/>
            <a:ext cx="3384376" cy="369332"/>
          </a:xfrm>
          <a:prstGeom prst="rect">
            <a:avLst/>
          </a:prstGeom>
          <a:noFill/>
        </p:spPr>
        <p:txBody>
          <a:bodyPr wrap="square" rtlCol="0">
            <a:spAutoFit/>
          </a:bodyPr>
          <a:lstStyle/>
          <a:p>
            <a:endParaRPr lang="en-IN" dirty="0">
              <a:solidFill>
                <a:schemeClr val="bg2">
                  <a:lumMod val="25000"/>
                </a:schemeClr>
              </a:solidFill>
              <a:latin typeface="Garamond" pitchFamily="18" charset="0"/>
            </a:endParaRPr>
          </a:p>
        </p:txBody>
      </p:sp>
      <p:sp>
        <p:nvSpPr>
          <p:cNvPr id="5" name="TextBox 4"/>
          <p:cNvSpPr txBox="1"/>
          <p:nvPr/>
        </p:nvSpPr>
        <p:spPr>
          <a:xfrm>
            <a:off x="2063552" y="4198323"/>
            <a:ext cx="6984776" cy="923330"/>
          </a:xfrm>
          <a:prstGeom prst="rect">
            <a:avLst/>
          </a:prstGeom>
          <a:noFill/>
        </p:spPr>
        <p:txBody>
          <a:bodyPr wrap="square" rtlCol="0">
            <a:spAutoFit/>
          </a:bodyPr>
          <a:lstStyle/>
          <a:p>
            <a:pPr marL="285750" indent="-285750">
              <a:buFont typeface="Arial" pitchFamily="34" charset="0"/>
              <a:buChar char="•"/>
            </a:pPr>
            <a:r>
              <a:rPr lang="en-US" dirty="0">
                <a:latin typeface="Garamond" pitchFamily="18" charset="0"/>
              </a:rPr>
              <a:t>represents age distribution of people with heart disease</a:t>
            </a:r>
          </a:p>
          <a:p>
            <a:pPr marL="285750" indent="-285750">
              <a:buFont typeface="Arial" pitchFamily="34" charset="0"/>
              <a:buChar char="•"/>
            </a:pPr>
            <a:r>
              <a:rPr lang="en-US" dirty="0">
                <a:latin typeface="Garamond" pitchFamily="18" charset="0"/>
              </a:rPr>
              <a:t>maximum  chances of heart  disease is between the age group 50-60 years</a:t>
            </a:r>
            <a:endParaRPr lang="en-IN" dirty="0">
              <a:latin typeface="Garamond" pitchFamily="18" charset="0"/>
            </a:endParaRPr>
          </a:p>
        </p:txBody>
      </p:sp>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9" t="8561" r="47896" b="14948"/>
          <a:stretch/>
        </p:blipFill>
        <p:spPr bwMode="auto">
          <a:xfrm>
            <a:off x="1775520" y="620689"/>
            <a:ext cx="4076422" cy="341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74" t="9543" r="47637" b="14948"/>
          <a:stretch/>
        </p:blipFill>
        <p:spPr bwMode="auto">
          <a:xfrm>
            <a:off x="6023992" y="510360"/>
            <a:ext cx="4225174" cy="363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52" t="68912" r="58290" b="22947"/>
          <a:stretch/>
        </p:blipFill>
        <p:spPr bwMode="auto">
          <a:xfrm>
            <a:off x="3215680" y="5014045"/>
            <a:ext cx="4957010" cy="55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68532" y="5877272"/>
            <a:ext cx="5677961" cy="369332"/>
          </a:xfrm>
          <a:prstGeom prst="rect">
            <a:avLst/>
          </a:prstGeom>
          <a:noFill/>
        </p:spPr>
        <p:txBody>
          <a:bodyPr wrap="square" rtlCol="0">
            <a:spAutoFit/>
          </a:bodyPr>
          <a:lstStyle/>
          <a:p>
            <a:pPr marL="285750" indent="-285750">
              <a:buFont typeface="Arial" pitchFamily="34" charset="0"/>
              <a:buChar char="•"/>
            </a:pPr>
            <a:r>
              <a:rPr lang="en-IN" dirty="0">
                <a:latin typeface="Garamond" pitchFamily="18" charset="0"/>
              </a:rPr>
              <a:t>This shows that the peak age for heart disease is 53</a:t>
            </a:r>
          </a:p>
        </p:txBody>
      </p:sp>
    </p:spTree>
    <p:extLst>
      <p:ext uri="{BB962C8B-B14F-4D97-AF65-F5344CB8AC3E}">
        <p14:creationId xmlns:p14="http://schemas.microsoft.com/office/powerpoint/2010/main" val="3998729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26" t="9235" r="47263" b="14947"/>
          <a:stretch/>
        </p:blipFill>
        <p:spPr bwMode="auto">
          <a:xfrm>
            <a:off x="1919536" y="692696"/>
            <a:ext cx="4032448" cy="30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74" t="8175" r="47236" b="12140"/>
          <a:stretch/>
        </p:blipFill>
        <p:spPr bwMode="auto">
          <a:xfrm>
            <a:off x="5928016" y="692696"/>
            <a:ext cx="4369957" cy="314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302" t="70901" r="58040" b="8187"/>
          <a:stretch/>
        </p:blipFill>
        <p:spPr bwMode="auto">
          <a:xfrm>
            <a:off x="3503712" y="3967972"/>
            <a:ext cx="5112568" cy="1045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91544" y="5013176"/>
            <a:ext cx="8355556" cy="1477328"/>
          </a:xfrm>
          <a:prstGeom prst="rect">
            <a:avLst/>
          </a:prstGeom>
        </p:spPr>
        <p:txBody>
          <a:bodyPr wrap="square">
            <a:spAutoFit/>
          </a:bodyPr>
          <a:lstStyle/>
          <a:p>
            <a:pPr marL="285750" indent="-285750">
              <a:buFont typeface="Arial" pitchFamily="34" charset="0"/>
              <a:buChar char="•"/>
            </a:pPr>
            <a:r>
              <a:rPr lang="en-US" dirty="0">
                <a:latin typeface="Garamond" pitchFamily="18" charset="0"/>
              </a:rPr>
              <a:t>mean blood pressure = 130mmHg (median from summary)</a:t>
            </a:r>
          </a:p>
          <a:p>
            <a:pPr marL="285750" indent="-285750">
              <a:buFont typeface="Arial" pitchFamily="34" charset="0"/>
              <a:buChar char="•"/>
            </a:pPr>
            <a:r>
              <a:rPr lang="en-US" dirty="0">
                <a:latin typeface="Garamond" pitchFamily="18" charset="0"/>
              </a:rPr>
              <a:t>most no. of individuals suffering from heart disease have resting blood pressure near the average value.</a:t>
            </a:r>
          </a:p>
          <a:p>
            <a:pPr marL="285750" indent="-285750">
              <a:buFont typeface="Arial" pitchFamily="34" charset="0"/>
              <a:buChar char="•"/>
            </a:pPr>
            <a:r>
              <a:rPr lang="en-US" dirty="0">
                <a:latin typeface="Garamond" pitchFamily="18" charset="0"/>
              </a:rPr>
              <a:t>mean </a:t>
            </a:r>
            <a:r>
              <a:rPr lang="en-US" dirty="0" err="1">
                <a:latin typeface="Garamond" pitchFamily="18" charset="0"/>
              </a:rPr>
              <a:t>bp</a:t>
            </a:r>
            <a:r>
              <a:rPr lang="en-US" dirty="0">
                <a:latin typeface="Garamond" pitchFamily="18" charset="0"/>
              </a:rPr>
              <a:t> similar for diseased and non-diseased groups which means it’s not a good predictive feature</a:t>
            </a:r>
            <a:endParaRPr lang="en-IN" dirty="0">
              <a:latin typeface="Garamond" pitchFamily="18" charset="0"/>
            </a:endParaRPr>
          </a:p>
        </p:txBody>
      </p:sp>
      <p:sp>
        <p:nvSpPr>
          <p:cNvPr id="5" name="TextBox 4"/>
          <p:cNvSpPr txBox="1"/>
          <p:nvPr/>
        </p:nvSpPr>
        <p:spPr>
          <a:xfrm>
            <a:off x="3071664" y="157466"/>
            <a:ext cx="1728192" cy="338554"/>
          </a:xfrm>
          <a:prstGeom prst="rect">
            <a:avLst/>
          </a:prstGeom>
          <a:noFill/>
        </p:spPr>
        <p:txBody>
          <a:bodyPr wrap="square" rtlCol="0">
            <a:spAutoFit/>
          </a:bodyPr>
          <a:lstStyle/>
          <a:p>
            <a:pPr algn="ctr"/>
            <a:r>
              <a:rPr lang="en-IN" sz="1600" dirty="0">
                <a:latin typeface="Garamond" pitchFamily="18" charset="0"/>
              </a:rPr>
              <a:t>Entire data set</a:t>
            </a:r>
          </a:p>
        </p:txBody>
      </p:sp>
      <p:sp>
        <p:nvSpPr>
          <p:cNvPr id="6" name="TextBox 5"/>
          <p:cNvSpPr txBox="1"/>
          <p:nvPr/>
        </p:nvSpPr>
        <p:spPr>
          <a:xfrm>
            <a:off x="6744072" y="170553"/>
            <a:ext cx="2952328" cy="338554"/>
          </a:xfrm>
          <a:prstGeom prst="rect">
            <a:avLst/>
          </a:prstGeom>
          <a:noFill/>
        </p:spPr>
        <p:txBody>
          <a:bodyPr wrap="square" rtlCol="0">
            <a:spAutoFit/>
          </a:bodyPr>
          <a:lstStyle/>
          <a:p>
            <a:pPr algn="ctr"/>
            <a:r>
              <a:rPr lang="en-IN" sz="1600" dirty="0">
                <a:latin typeface="Garamond" pitchFamily="18" charset="0"/>
              </a:rPr>
              <a:t>For individuals with heart disease</a:t>
            </a:r>
          </a:p>
        </p:txBody>
      </p:sp>
    </p:spTree>
    <p:extLst>
      <p:ext uri="{BB962C8B-B14F-4D97-AF65-F5344CB8AC3E}">
        <p14:creationId xmlns:p14="http://schemas.microsoft.com/office/powerpoint/2010/main" val="36759117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5" t="8702" r="46710" b="14666"/>
          <a:stretch/>
        </p:blipFill>
        <p:spPr bwMode="auto">
          <a:xfrm>
            <a:off x="2135560" y="1052736"/>
            <a:ext cx="3486981"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15680" y="326743"/>
            <a:ext cx="1728192" cy="338554"/>
          </a:xfrm>
          <a:prstGeom prst="rect">
            <a:avLst/>
          </a:prstGeom>
          <a:noFill/>
        </p:spPr>
        <p:txBody>
          <a:bodyPr wrap="square" rtlCol="0">
            <a:spAutoFit/>
          </a:bodyPr>
          <a:lstStyle/>
          <a:p>
            <a:pPr algn="ctr"/>
            <a:r>
              <a:rPr lang="en-IN" sz="1600" dirty="0">
                <a:latin typeface="Garamond" pitchFamily="18" charset="0"/>
              </a:rPr>
              <a:t>Entire data set</a:t>
            </a:r>
          </a:p>
        </p:txBody>
      </p:sp>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4" t="9263" r="47342" b="14527"/>
          <a:stretch/>
        </p:blipFill>
        <p:spPr bwMode="auto">
          <a:xfrm>
            <a:off x="6416728" y="962999"/>
            <a:ext cx="3613926" cy="300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747527" y="326743"/>
            <a:ext cx="2952328" cy="338554"/>
          </a:xfrm>
          <a:prstGeom prst="rect">
            <a:avLst/>
          </a:prstGeom>
          <a:noFill/>
        </p:spPr>
        <p:txBody>
          <a:bodyPr wrap="square" rtlCol="0">
            <a:spAutoFit/>
          </a:bodyPr>
          <a:lstStyle/>
          <a:p>
            <a:pPr algn="ctr"/>
            <a:r>
              <a:rPr lang="en-IN" sz="1600" dirty="0">
                <a:latin typeface="Garamond" pitchFamily="18" charset="0"/>
              </a:rPr>
              <a:t>For individuals with heart disease</a:t>
            </a:r>
          </a:p>
        </p:txBody>
      </p:sp>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194" t="71332" r="58062" b="8467"/>
          <a:stretch/>
        </p:blipFill>
        <p:spPr bwMode="auto">
          <a:xfrm>
            <a:off x="3879049" y="4509121"/>
            <a:ext cx="3677358" cy="101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5559" y="5949280"/>
            <a:ext cx="6768752" cy="369332"/>
          </a:xfrm>
          <a:prstGeom prst="rect">
            <a:avLst/>
          </a:prstGeom>
        </p:spPr>
        <p:txBody>
          <a:bodyPr wrap="square">
            <a:spAutoFit/>
          </a:bodyPr>
          <a:lstStyle/>
          <a:p>
            <a:pPr marL="285750" indent="-285750">
              <a:buFont typeface="Arial" pitchFamily="34" charset="0"/>
              <a:buChar char="•"/>
            </a:pPr>
            <a:r>
              <a:rPr lang="en-US" dirty="0">
                <a:latin typeface="Garamond" pitchFamily="18" charset="0"/>
              </a:rPr>
              <a:t>most people with heart disease have </a:t>
            </a:r>
            <a:r>
              <a:rPr lang="en-US" dirty="0" err="1">
                <a:latin typeface="Garamond" pitchFamily="18" charset="0"/>
              </a:rPr>
              <a:t>chol</a:t>
            </a:r>
            <a:r>
              <a:rPr lang="en-US" dirty="0">
                <a:latin typeface="Garamond" pitchFamily="18" charset="0"/>
              </a:rPr>
              <a:t> higher than 200mg/</a:t>
            </a:r>
            <a:r>
              <a:rPr lang="en-US" dirty="0" err="1">
                <a:latin typeface="Garamond" pitchFamily="18" charset="0"/>
              </a:rPr>
              <a:t>dL</a:t>
            </a:r>
            <a:r>
              <a:rPr lang="en-US" dirty="0">
                <a:latin typeface="Garamond" pitchFamily="18" charset="0"/>
              </a:rPr>
              <a:t>.</a:t>
            </a:r>
            <a:endParaRPr lang="en-IN" dirty="0">
              <a:latin typeface="Garamond" pitchFamily="18" charset="0"/>
            </a:endParaRPr>
          </a:p>
        </p:txBody>
      </p:sp>
    </p:spTree>
    <p:extLst>
      <p:ext uri="{BB962C8B-B14F-4D97-AF65-F5344CB8AC3E}">
        <p14:creationId xmlns:p14="http://schemas.microsoft.com/office/powerpoint/2010/main" val="1367956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 t="8141" r="48605" b="15228"/>
          <a:stretch/>
        </p:blipFill>
        <p:spPr bwMode="auto">
          <a:xfrm>
            <a:off x="2152369" y="646726"/>
            <a:ext cx="3403228" cy="276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http://127.0.0.1:11563/graphics/plot_zoom_png?width=534&amp;height=455"/>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http://127.0.0.1:11563/graphics/plot_zoom_png?width=534&amp;height=455"/>
          <p:cNvSpPr>
            <a:spLocks noChangeAspect="1" noChangeArrowheads="1"/>
          </p:cNvSpPr>
          <p:nvPr/>
        </p:nvSpPr>
        <p:spPr bwMode="auto">
          <a:xfrm>
            <a:off x="1739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http://127.0.0.1:11563/graphics/plot_zoom_png?width=534&amp;height=455"/>
          <p:cNvSpPr>
            <a:spLocks noChangeAspect="1" noChangeArrowheads="1"/>
          </p:cNvSpPr>
          <p:nvPr/>
        </p:nvSpPr>
        <p:spPr bwMode="auto">
          <a:xfrm>
            <a:off x="1892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9"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11" t="9051" r="48183" b="15088"/>
          <a:stretch/>
        </p:blipFill>
        <p:spPr bwMode="auto">
          <a:xfrm>
            <a:off x="6783532" y="850513"/>
            <a:ext cx="337292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4" t="8001" r="47789" b="15087"/>
          <a:stretch/>
        </p:blipFill>
        <p:spPr bwMode="auto">
          <a:xfrm>
            <a:off x="2048417" y="4077072"/>
            <a:ext cx="3507180" cy="245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l="1210" t="71158" r="58210" b="11438"/>
          <a:stretch/>
        </p:blipFill>
        <p:spPr bwMode="auto">
          <a:xfrm>
            <a:off x="6140362" y="3711740"/>
            <a:ext cx="4171605" cy="119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215680" y="326743"/>
            <a:ext cx="1728192" cy="338554"/>
          </a:xfrm>
          <a:prstGeom prst="rect">
            <a:avLst/>
          </a:prstGeom>
          <a:noFill/>
        </p:spPr>
        <p:txBody>
          <a:bodyPr wrap="square" rtlCol="0">
            <a:spAutoFit/>
          </a:bodyPr>
          <a:lstStyle/>
          <a:p>
            <a:pPr algn="ctr"/>
            <a:r>
              <a:rPr lang="en-IN" sz="1600" dirty="0">
                <a:latin typeface="Garamond" pitchFamily="18" charset="0"/>
              </a:rPr>
              <a:t>Entire data set</a:t>
            </a:r>
          </a:p>
        </p:txBody>
      </p:sp>
      <p:sp>
        <p:nvSpPr>
          <p:cNvPr id="12" name="TextBox 11"/>
          <p:cNvSpPr txBox="1"/>
          <p:nvPr/>
        </p:nvSpPr>
        <p:spPr>
          <a:xfrm>
            <a:off x="7032104" y="326743"/>
            <a:ext cx="2952328" cy="338554"/>
          </a:xfrm>
          <a:prstGeom prst="rect">
            <a:avLst/>
          </a:prstGeom>
          <a:noFill/>
        </p:spPr>
        <p:txBody>
          <a:bodyPr wrap="square" rtlCol="0">
            <a:spAutoFit/>
          </a:bodyPr>
          <a:lstStyle/>
          <a:p>
            <a:pPr algn="ctr"/>
            <a:r>
              <a:rPr lang="en-IN" sz="1600" dirty="0">
                <a:latin typeface="Garamond" pitchFamily="18" charset="0"/>
              </a:rPr>
              <a:t>For individuals with heart disease</a:t>
            </a:r>
          </a:p>
        </p:txBody>
      </p:sp>
      <p:sp>
        <p:nvSpPr>
          <p:cNvPr id="13" name="TextBox 12"/>
          <p:cNvSpPr txBox="1"/>
          <p:nvPr/>
        </p:nvSpPr>
        <p:spPr>
          <a:xfrm>
            <a:off x="2325843" y="3542462"/>
            <a:ext cx="3410117" cy="338554"/>
          </a:xfrm>
          <a:prstGeom prst="rect">
            <a:avLst/>
          </a:prstGeom>
          <a:noFill/>
        </p:spPr>
        <p:txBody>
          <a:bodyPr wrap="square" rtlCol="0">
            <a:spAutoFit/>
          </a:bodyPr>
          <a:lstStyle/>
          <a:p>
            <a:pPr algn="ctr"/>
            <a:r>
              <a:rPr lang="en-IN" sz="1600" dirty="0">
                <a:latin typeface="Garamond" pitchFamily="18" charset="0"/>
              </a:rPr>
              <a:t>For individuals without heart disease</a:t>
            </a:r>
          </a:p>
        </p:txBody>
      </p:sp>
      <p:sp>
        <p:nvSpPr>
          <p:cNvPr id="7" name="Rectangle 6"/>
          <p:cNvSpPr/>
          <p:nvPr/>
        </p:nvSpPr>
        <p:spPr>
          <a:xfrm>
            <a:off x="5940164" y="4982568"/>
            <a:ext cx="4572000" cy="923330"/>
          </a:xfrm>
          <a:prstGeom prst="rect">
            <a:avLst/>
          </a:prstGeom>
        </p:spPr>
        <p:txBody>
          <a:bodyPr>
            <a:spAutoFit/>
          </a:bodyPr>
          <a:lstStyle/>
          <a:p>
            <a:pPr marL="285750" indent="-285750">
              <a:buFont typeface="Arial" pitchFamily="34" charset="0"/>
              <a:buChar char="•"/>
            </a:pPr>
            <a:r>
              <a:rPr lang="en-US" dirty="0">
                <a:latin typeface="Garamond" pitchFamily="18" charset="0"/>
              </a:rPr>
              <a:t>maximum heart rate of diseased patients is higher than seen in a healthy person</a:t>
            </a:r>
          </a:p>
          <a:p>
            <a:pPr marL="285750" indent="-285750">
              <a:buFont typeface="Arial" pitchFamily="34" charset="0"/>
              <a:buChar char="•"/>
            </a:pPr>
            <a:r>
              <a:rPr lang="en-US" dirty="0" err="1">
                <a:latin typeface="Garamond" pitchFamily="18" charset="0"/>
              </a:rPr>
              <a:t>Thalach</a:t>
            </a:r>
            <a:r>
              <a:rPr lang="en-US" dirty="0">
                <a:latin typeface="Garamond" pitchFamily="18" charset="0"/>
              </a:rPr>
              <a:t> &lt;- max. heart rate achieved</a:t>
            </a:r>
            <a:endParaRPr lang="en-IN" dirty="0">
              <a:latin typeface="Garamond" pitchFamily="18" charset="0"/>
            </a:endParaRPr>
          </a:p>
        </p:txBody>
      </p:sp>
    </p:spTree>
    <p:extLst>
      <p:ext uri="{BB962C8B-B14F-4D97-AF65-F5344CB8AC3E}">
        <p14:creationId xmlns:p14="http://schemas.microsoft.com/office/powerpoint/2010/main" val="2853779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6" t="9824" r="48605" b="14947"/>
          <a:stretch/>
        </p:blipFill>
        <p:spPr bwMode="auto">
          <a:xfrm>
            <a:off x="2135560" y="708271"/>
            <a:ext cx="3656613" cy="246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2" t="9824" r="48895" b="15228"/>
          <a:stretch/>
        </p:blipFill>
        <p:spPr bwMode="auto">
          <a:xfrm>
            <a:off x="6412139" y="708272"/>
            <a:ext cx="3572293" cy="254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6" t="8421" r="48579" b="14807"/>
          <a:stretch/>
        </p:blipFill>
        <p:spPr bwMode="auto">
          <a:xfrm>
            <a:off x="2120941" y="4041072"/>
            <a:ext cx="3269599" cy="250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906262" y="367949"/>
            <a:ext cx="1728192" cy="338554"/>
          </a:xfrm>
          <a:prstGeom prst="rect">
            <a:avLst/>
          </a:prstGeom>
          <a:noFill/>
        </p:spPr>
        <p:txBody>
          <a:bodyPr wrap="square" rtlCol="0">
            <a:spAutoFit/>
          </a:bodyPr>
          <a:lstStyle/>
          <a:p>
            <a:pPr algn="ctr"/>
            <a:r>
              <a:rPr lang="en-IN" sz="1600" dirty="0">
                <a:latin typeface="Garamond" pitchFamily="18" charset="0"/>
              </a:rPr>
              <a:t>Entire data set</a:t>
            </a:r>
          </a:p>
        </p:txBody>
      </p:sp>
      <p:sp>
        <p:nvSpPr>
          <p:cNvPr id="8" name="TextBox 7"/>
          <p:cNvSpPr txBox="1"/>
          <p:nvPr/>
        </p:nvSpPr>
        <p:spPr>
          <a:xfrm>
            <a:off x="7032104" y="326743"/>
            <a:ext cx="2952328" cy="338554"/>
          </a:xfrm>
          <a:prstGeom prst="rect">
            <a:avLst/>
          </a:prstGeom>
          <a:noFill/>
        </p:spPr>
        <p:txBody>
          <a:bodyPr wrap="square" rtlCol="0">
            <a:spAutoFit/>
          </a:bodyPr>
          <a:lstStyle/>
          <a:p>
            <a:pPr algn="ctr"/>
            <a:r>
              <a:rPr lang="en-IN" sz="1600" dirty="0">
                <a:latin typeface="Garamond" pitchFamily="18" charset="0"/>
              </a:rPr>
              <a:t>For individuals with heart disease</a:t>
            </a:r>
          </a:p>
        </p:txBody>
      </p:sp>
      <p:sp>
        <p:nvSpPr>
          <p:cNvPr id="9" name="TextBox 8"/>
          <p:cNvSpPr txBox="1"/>
          <p:nvPr/>
        </p:nvSpPr>
        <p:spPr>
          <a:xfrm>
            <a:off x="2177329" y="3564004"/>
            <a:ext cx="3410117" cy="338554"/>
          </a:xfrm>
          <a:prstGeom prst="rect">
            <a:avLst/>
          </a:prstGeom>
          <a:noFill/>
        </p:spPr>
        <p:txBody>
          <a:bodyPr wrap="square" rtlCol="0">
            <a:spAutoFit/>
          </a:bodyPr>
          <a:lstStyle/>
          <a:p>
            <a:pPr algn="ctr"/>
            <a:r>
              <a:rPr lang="en-IN" sz="1600" dirty="0">
                <a:latin typeface="Garamond" pitchFamily="18" charset="0"/>
              </a:rPr>
              <a:t>For individuals without heart disease</a:t>
            </a:r>
          </a:p>
        </p:txBody>
      </p:sp>
      <p:pic>
        <p:nvPicPr>
          <p:cNvPr id="614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106" t="71579" r="58473" b="11158"/>
          <a:stretch/>
        </p:blipFill>
        <p:spPr bwMode="auto">
          <a:xfrm>
            <a:off x="5792173" y="3573016"/>
            <a:ext cx="4264268" cy="118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0" y="5229200"/>
            <a:ext cx="4104456" cy="923330"/>
          </a:xfrm>
          <a:prstGeom prst="rect">
            <a:avLst/>
          </a:prstGeom>
        </p:spPr>
        <p:txBody>
          <a:bodyPr wrap="square">
            <a:spAutoFit/>
          </a:bodyPr>
          <a:lstStyle/>
          <a:p>
            <a:pPr marL="285750" indent="-285750">
              <a:buFont typeface="Arial" pitchFamily="34" charset="0"/>
              <a:buChar char="•"/>
            </a:pPr>
            <a:r>
              <a:rPr lang="en-IN" dirty="0" err="1">
                <a:latin typeface="Garamond" pitchFamily="18" charset="0"/>
              </a:rPr>
              <a:t>St_depression</a:t>
            </a:r>
            <a:r>
              <a:rPr lang="en-IN" dirty="0">
                <a:latin typeface="Garamond" pitchFamily="18" charset="0"/>
              </a:rPr>
              <a:t> induced by exercise for diseased and non-diseased patients can be seen from these graphs</a:t>
            </a:r>
          </a:p>
        </p:txBody>
      </p:sp>
    </p:spTree>
    <p:extLst>
      <p:ext uri="{BB962C8B-B14F-4D97-AF65-F5344CB8AC3E}">
        <p14:creationId xmlns:p14="http://schemas.microsoft.com/office/powerpoint/2010/main" val="820578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260648"/>
            <a:ext cx="8640960" cy="3754874"/>
          </a:xfrm>
          <a:prstGeom prst="rect">
            <a:avLst/>
          </a:prstGeom>
          <a:noFill/>
        </p:spPr>
        <p:txBody>
          <a:bodyPr wrap="square" rtlCol="0">
            <a:spAutoFit/>
          </a:bodyPr>
          <a:lstStyle/>
          <a:p>
            <a:r>
              <a:rPr lang="en-IN" sz="2000" b="1" dirty="0">
                <a:solidFill>
                  <a:schemeClr val="tx2">
                    <a:lumMod val="75000"/>
                  </a:schemeClr>
                </a:solidFill>
                <a:latin typeface="Franklin Gothic Medium Cond" pitchFamily="34" charset="0"/>
              </a:rPr>
              <a:t>CHECKING FOR CORRELATION</a:t>
            </a:r>
          </a:p>
          <a:p>
            <a:endParaRPr lang="en-IN" dirty="0"/>
          </a:p>
          <a:p>
            <a:r>
              <a:rPr lang="en-IN" b="1" dirty="0"/>
              <a:t>What is correlation?</a:t>
            </a:r>
          </a:p>
          <a:p>
            <a:r>
              <a:rPr lang="en-IN" dirty="0"/>
              <a:t>	</a:t>
            </a:r>
            <a:r>
              <a:rPr lang="en-US" sz="1600" dirty="0">
                <a:latin typeface="Garamond" pitchFamily="18" charset="0"/>
              </a:rPr>
              <a:t>The existence of a relationship between two or more variables or factors where dependence between them occurs in a way that cannot be attributed to chance alone.</a:t>
            </a:r>
          </a:p>
          <a:p>
            <a:endParaRPr lang="en-US" sz="1600" dirty="0">
              <a:latin typeface="Garamond" pitchFamily="18" charset="0"/>
            </a:endParaRPr>
          </a:p>
          <a:p>
            <a:r>
              <a:rPr lang="en-US" sz="1600" dirty="0">
                <a:latin typeface="Garamond" pitchFamily="18" charset="0"/>
              </a:rPr>
              <a:t>In R, methods to check for correlation:</a:t>
            </a:r>
          </a:p>
          <a:p>
            <a:r>
              <a:rPr lang="en-US" sz="1600" dirty="0">
                <a:latin typeface="Garamond" pitchFamily="18" charset="0"/>
              </a:rPr>
              <a:t>1.Plot function</a:t>
            </a:r>
          </a:p>
          <a:p>
            <a:r>
              <a:rPr lang="en-US" sz="1600" dirty="0">
                <a:latin typeface="Garamond" pitchFamily="18" charset="0"/>
              </a:rPr>
              <a:t>2.Pearson correlation coefficient for correlation between numeric variables.</a:t>
            </a:r>
          </a:p>
          <a:p>
            <a:r>
              <a:rPr lang="en-US" sz="1600" dirty="0">
                <a:latin typeface="Garamond" pitchFamily="18" charset="0"/>
              </a:rPr>
              <a:t>3.Spearman correlation </a:t>
            </a:r>
            <a:r>
              <a:rPr lang="en-US" sz="1600" dirty="0" err="1">
                <a:latin typeface="Garamond" pitchFamily="18" charset="0"/>
              </a:rPr>
              <a:t>coefficcient</a:t>
            </a:r>
            <a:r>
              <a:rPr lang="en-US" sz="1600" dirty="0">
                <a:latin typeface="Garamond" pitchFamily="18" charset="0"/>
              </a:rPr>
              <a:t> for correlation between factor variables.</a:t>
            </a:r>
          </a:p>
          <a:p>
            <a:r>
              <a:rPr lang="en-IN" sz="1600" dirty="0">
                <a:latin typeface="Garamond" pitchFamily="18" charset="0"/>
              </a:rPr>
              <a:t> 	</a:t>
            </a:r>
          </a:p>
          <a:p>
            <a:r>
              <a:rPr lang="en-IN" sz="1600" dirty="0">
                <a:latin typeface="Garamond" pitchFamily="18" charset="0"/>
              </a:rPr>
              <a:t>We have checked  for correlation between the following variables using </a:t>
            </a:r>
            <a:r>
              <a:rPr lang="en-IN" sz="1600" b="1" dirty="0" err="1">
                <a:latin typeface="Garamond" pitchFamily="18" charset="0"/>
              </a:rPr>
              <a:t>cor</a:t>
            </a:r>
            <a:r>
              <a:rPr lang="en-IN" sz="1600" b="1" dirty="0">
                <a:latin typeface="Garamond" pitchFamily="18" charset="0"/>
              </a:rPr>
              <a:t>() </a:t>
            </a:r>
            <a:r>
              <a:rPr lang="en-IN" sz="1600" dirty="0">
                <a:latin typeface="Garamond" pitchFamily="18" charset="0"/>
              </a:rPr>
              <a:t>function:</a:t>
            </a:r>
          </a:p>
          <a:p>
            <a:endParaRPr lang="en-IN" dirty="0"/>
          </a:p>
          <a:p>
            <a:endParaRPr lang="en-IN"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6" t="20659" r="54589" b="49597"/>
          <a:stretch/>
        </p:blipFill>
        <p:spPr bwMode="auto">
          <a:xfrm>
            <a:off x="1946015" y="3555108"/>
            <a:ext cx="7812868" cy="203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44037" y="5735539"/>
            <a:ext cx="7416824" cy="646331"/>
          </a:xfrm>
          <a:prstGeom prst="rect">
            <a:avLst/>
          </a:prstGeom>
          <a:noFill/>
        </p:spPr>
        <p:txBody>
          <a:bodyPr wrap="square" rtlCol="0">
            <a:spAutoFit/>
          </a:bodyPr>
          <a:lstStyle/>
          <a:p>
            <a:pPr marL="285750" indent="-285750">
              <a:buFont typeface="Arial" pitchFamily="34" charset="0"/>
              <a:buChar char="•"/>
            </a:pPr>
            <a:r>
              <a:rPr lang="en-US" dirty="0">
                <a:latin typeface="Garamond" pitchFamily="18" charset="0"/>
              </a:rPr>
              <a:t>+</a:t>
            </a:r>
            <a:r>
              <a:rPr lang="en-US" dirty="0" err="1">
                <a:latin typeface="Garamond" pitchFamily="18" charset="0"/>
              </a:rPr>
              <a:t>ve</a:t>
            </a:r>
            <a:r>
              <a:rPr lang="en-US" dirty="0">
                <a:latin typeface="Garamond" pitchFamily="18" charset="0"/>
              </a:rPr>
              <a:t> sign shows positively related (</a:t>
            </a:r>
            <a:r>
              <a:rPr lang="en-US" dirty="0" err="1">
                <a:latin typeface="Garamond" pitchFamily="18" charset="0"/>
              </a:rPr>
              <a:t>i.e</a:t>
            </a:r>
            <a:r>
              <a:rPr lang="en-US" dirty="0">
                <a:latin typeface="Garamond" pitchFamily="18" charset="0"/>
              </a:rPr>
              <a:t> positive relation) , </a:t>
            </a:r>
          </a:p>
          <a:p>
            <a:pPr marL="285750" indent="-285750">
              <a:buFont typeface="Arial" pitchFamily="34" charset="0"/>
              <a:buChar char="•"/>
            </a:pPr>
            <a:r>
              <a:rPr lang="en-US" dirty="0">
                <a:latin typeface="Garamond" pitchFamily="18" charset="0"/>
              </a:rPr>
              <a:t>-</a:t>
            </a:r>
            <a:r>
              <a:rPr lang="en-US" dirty="0" err="1">
                <a:latin typeface="Garamond" pitchFamily="18" charset="0"/>
              </a:rPr>
              <a:t>ve</a:t>
            </a:r>
            <a:r>
              <a:rPr lang="en-US" dirty="0">
                <a:latin typeface="Garamond" pitchFamily="18" charset="0"/>
              </a:rPr>
              <a:t> related shows negatively related (</a:t>
            </a:r>
            <a:r>
              <a:rPr lang="en-US" dirty="0" err="1">
                <a:latin typeface="Garamond" pitchFamily="18" charset="0"/>
              </a:rPr>
              <a:t>i.e</a:t>
            </a:r>
            <a:r>
              <a:rPr lang="en-US" dirty="0">
                <a:latin typeface="Garamond" pitchFamily="18" charset="0"/>
              </a:rPr>
              <a:t> negative relation)</a:t>
            </a:r>
            <a:endParaRPr lang="en-IN" dirty="0">
              <a:latin typeface="Garamond" pitchFamily="18" charset="0"/>
            </a:endParaRPr>
          </a:p>
        </p:txBody>
      </p:sp>
    </p:spTree>
    <p:extLst>
      <p:ext uri="{BB962C8B-B14F-4D97-AF65-F5344CB8AC3E}">
        <p14:creationId xmlns:p14="http://schemas.microsoft.com/office/powerpoint/2010/main" val="3513862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971543-821B-47DC-A14D-7F5BE417B9B0}"/>
              </a:ext>
            </a:extLst>
          </p:cNvPr>
          <p:cNvSpPr>
            <a:spLocks noGrp="1"/>
          </p:cNvSpPr>
          <p:nvPr>
            <p:ph type="title"/>
          </p:nvPr>
        </p:nvSpPr>
        <p:spPr/>
        <p:txBody>
          <a:bodyPr/>
          <a:lstStyle/>
          <a:p>
            <a:r>
              <a:rPr lang="en-IN" dirty="0"/>
              <a:t>Aim of analysis</a:t>
            </a:r>
          </a:p>
        </p:txBody>
      </p:sp>
      <p:sp>
        <p:nvSpPr>
          <p:cNvPr id="3" name="Content Placeholder 2">
            <a:extLst>
              <a:ext uri="{FF2B5EF4-FFF2-40B4-BE49-F238E27FC236}">
                <a16:creationId xmlns:a16="http://schemas.microsoft.com/office/drawing/2014/main" xmlns="" id="{22474885-1045-42D9-997C-BF3C103883BF}"/>
              </a:ext>
            </a:extLst>
          </p:cNvPr>
          <p:cNvSpPr>
            <a:spLocks noGrp="1"/>
          </p:cNvSpPr>
          <p:nvPr>
            <p:ph idx="1"/>
          </p:nvPr>
        </p:nvSpPr>
        <p:spPr/>
        <p:txBody>
          <a:bodyPr/>
          <a:lstStyle/>
          <a:p>
            <a:pPr>
              <a:buFont typeface="Wingdings" panose="05000000000000000000" pitchFamily="2" charset="2"/>
              <a:buChar char="§"/>
            </a:pPr>
            <a:r>
              <a:rPr lang="en-IN" dirty="0"/>
              <a:t> To predict whether a person will suffer from heart disease or not.</a:t>
            </a:r>
          </a:p>
          <a:p>
            <a:pPr>
              <a:buFont typeface="Wingdings" panose="05000000000000000000" pitchFamily="2" charset="2"/>
              <a:buChar char="§"/>
            </a:pPr>
            <a:r>
              <a:rPr lang="en-IN" dirty="0"/>
              <a:t> Since the prediction is to be made in a yes/no form, the dependent variable is categorical  the given dataset can be analysed using logistic regression method or random forest method.</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515332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63552" y="908720"/>
          <a:ext cx="3096344" cy="1656186"/>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xmlns="" val="20000"/>
                    </a:ext>
                  </a:extLst>
                </a:gridCol>
                <a:gridCol w="2088232">
                  <a:extLst>
                    <a:ext uri="{9D8B030D-6E8A-4147-A177-3AD203B41FA5}">
                      <a16:colId xmlns:a16="http://schemas.microsoft.com/office/drawing/2014/main" xmlns="" val="20001"/>
                    </a:ext>
                  </a:extLst>
                </a:gridCol>
              </a:tblGrid>
              <a:tr h="276031">
                <a:tc>
                  <a:txBody>
                    <a:bodyPr/>
                    <a:lstStyle/>
                    <a:p>
                      <a:r>
                        <a:rPr lang="en-IN" sz="1200" dirty="0">
                          <a:latin typeface="Garamond" pitchFamily="18" charset="0"/>
                        </a:rPr>
                        <a:t>r</a:t>
                      </a:r>
                      <a:r>
                        <a:rPr lang="en-IN" sz="1200" baseline="0" dirty="0">
                          <a:latin typeface="Garamond" pitchFamily="18" charset="0"/>
                        </a:rPr>
                        <a:t> = 1</a:t>
                      </a:r>
                      <a:endParaRPr lang="en-IN" sz="1200" dirty="0">
                        <a:latin typeface="Garamond" pitchFamily="18" charset="0"/>
                      </a:endParaRPr>
                    </a:p>
                  </a:txBody>
                  <a:tcPr/>
                </a:tc>
                <a:tc>
                  <a:txBody>
                    <a:bodyPr/>
                    <a:lstStyle/>
                    <a:p>
                      <a:r>
                        <a:rPr lang="en-IN" sz="1200" dirty="0">
                          <a:latin typeface="Garamond" pitchFamily="18" charset="0"/>
                        </a:rPr>
                        <a:t>Perfect positive correlation</a:t>
                      </a:r>
                    </a:p>
                  </a:txBody>
                  <a:tcPr/>
                </a:tc>
                <a:extLst>
                  <a:ext uri="{0D108BD9-81ED-4DB2-BD59-A6C34878D82A}">
                    <a16:rowId xmlns:a16="http://schemas.microsoft.com/office/drawing/2014/main" xmlns="" val="10000"/>
                  </a:ext>
                </a:extLst>
              </a:tr>
              <a:tr h="276031">
                <a:tc>
                  <a:txBody>
                    <a:bodyPr/>
                    <a:lstStyle/>
                    <a:p>
                      <a:r>
                        <a:rPr lang="en-IN" sz="1200" dirty="0">
                          <a:latin typeface="Garamond" pitchFamily="18" charset="0"/>
                        </a:rPr>
                        <a:t>r</a:t>
                      </a:r>
                      <a:r>
                        <a:rPr lang="en-IN" sz="1200" baseline="0" dirty="0">
                          <a:latin typeface="Garamond" pitchFamily="18" charset="0"/>
                        </a:rPr>
                        <a:t> = -1</a:t>
                      </a:r>
                      <a:endParaRPr lang="en-IN" sz="1200" dirty="0">
                        <a:latin typeface="Garamond" pitchFamily="18" charset="0"/>
                      </a:endParaRPr>
                    </a:p>
                  </a:txBody>
                  <a:tcPr/>
                </a:tc>
                <a:tc>
                  <a:txBody>
                    <a:bodyPr/>
                    <a:lstStyle/>
                    <a:p>
                      <a:r>
                        <a:rPr lang="en-IN" sz="1200" dirty="0">
                          <a:latin typeface="Garamond" pitchFamily="18" charset="0"/>
                        </a:rPr>
                        <a:t>Perfect negative correlation</a:t>
                      </a:r>
                    </a:p>
                  </a:txBody>
                  <a:tcPr/>
                </a:tc>
                <a:extLst>
                  <a:ext uri="{0D108BD9-81ED-4DB2-BD59-A6C34878D82A}">
                    <a16:rowId xmlns:a16="http://schemas.microsoft.com/office/drawing/2014/main" xmlns="" val="10001"/>
                  </a:ext>
                </a:extLst>
              </a:tr>
              <a:tr h="276031">
                <a:tc>
                  <a:txBody>
                    <a:bodyPr/>
                    <a:lstStyle/>
                    <a:p>
                      <a:r>
                        <a:rPr lang="en-IN" sz="1200" dirty="0">
                          <a:latin typeface="Garamond" pitchFamily="18" charset="0"/>
                        </a:rPr>
                        <a:t>r</a:t>
                      </a:r>
                      <a:r>
                        <a:rPr lang="en-IN" sz="1200" baseline="0" dirty="0">
                          <a:latin typeface="Garamond" pitchFamily="18" charset="0"/>
                        </a:rPr>
                        <a:t> &gt; 0.75</a:t>
                      </a:r>
                      <a:endParaRPr lang="en-IN" sz="1200" dirty="0">
                        <a:latin typeface="Garamond" pitchFamily="18" charset="0"/>
                      </a:endParaRPr>
                    </a:p>
                  </a:txBody>
                  <a:tcPr/>
                </a:tc>
                <a:tc>
                  <a:txBody>
                    <a:bodyPr/>
                    <a:lstStyle/>
                    <a:p>
                      <a:r>
                        <a:rPr lang="en-IN" sz="1200" dirty="0">
                          <a:latin typeface="Garamond" pitchFamily="18" charset="0"/>
                        </a:rPr>
                        <a:t>Strong positive correlation</a:t>
                      </a:r>
                    </a:p>
                  </a:txBody>
                  <a:tcPr/>
                </a:tc>
                <a:extLst>
                  <a:ext uri="{0D108BD9-81ED-4DB2-BD59-A6C34878D82A}">
                    <a16:rowId xmlns:a16="http://schemas.microsoft.com/office/drawing/2014/main" xmlns="" val="10002"/>
                  </a:ext>
                </a:extLst>
              </a:tr>
              <a:tr h="276031">
                <a:tc>
                  <a:txBody>
                    <a:bodyPr/>
                    <a:lstStyle/>
                    <a:p>
                      <a:r>
                        <a:rPr lang="en-IN" sz="1200" dirty="0">
                          <a:latin typeface="Garamond" pitchFamily="18" charset="0"/>
                        </a:rPr>
                        <a:t>r</a:t>
                      </a:r>
                      <a:r>
                        <a:rPr lang="en-IN" sz="1200" baseline="0" dirty="0">
                          <a:latin typeface="Garamond" pitchFamily="18" charset="0"/>
                        </a:rPr>
                        <a:t> &lt; -0.75</a:t>
                      </a:r>
                      <a:endParaRPr lang="en-IN" sz="1200" dirty="0">
                        <a:latin typeface="Garamond" pitchFamily="18" charset="0"/>
                      </a:endParaRPr>
                    </a:p>
                  </a:txBody>
                  <a:tcPr/>
                </a:tc>
                <a:tc>
                  <a:txBody>
                    <a:bodyPr/>
                    <a:lstStyle/>
                    <a:p>
                      <a:r>
                        <a:rPr lang="en-IN" sz="1200" dirty="0">
                          <a:latin typeface="Garamond" pitchFamily="18" charset="0"/>
                        </a:rPr>
                        <a:t>Strong negative correlation</a:t>
                      </a:r>
                    </a:p>
                  </a:txBody>
                  <a:tcPr/>
                </a:tc>
                <a:extLst>
                  <a:ext uri="{0D108BD9-81ED-4DB2-BD59-A6C34878D82A}">
                    <a16:rowId xmlns:a16="http://schemas.microsoft.com/office/drawing/2014/main" xmlns="" val="10003"/>
                  </a:ext>
                </a:extLst>
              </a:tr>
              <a:tr h="276031">
                <a:tc>
                  <a:txBody>
                    <a:bodyPr/>
                    <a:lstStyle/>
                    <a:p>
                      <a:r>
                        <a:rPr lang="en-IN" sz="1200" dirty="0">
                          <a:latin typeface="Garamond" pitchFamily="18" charset="0"/>
                        </a:rPr>
                        <a:t>r</a:t>
                      </a:r>
                      <a:r>
                        <a:rPr lang="en-IN" sz="1200" baseline="0" dirty="0">
                          <a:latin typeface="Garamond" pitchFamily="18" charset="0"/>
                        </a:rPr>
                        <a:t> </a:t>
                      </a:r>
                      <a:r>
                        <a:rPr lang="en-IN" sz="1200" dirty="0">
                          <a:latin typeface="Garamond" pitchFamily="18" charset="0"/>
                        </a:rPr>
                        <a:t>&gt; 0.5</a:t>
                      </a:r>
                    </a:p>
                  </a:txBody>
                  <a:tcPr/>
                </a:tc>
                <a:tc>
                  <a:txBody>
                    <a:bodyPr/>
                    <a:lstStyle/>
                    <a:p>
                      <a:r>
                        <a:rPr lang="en-IN" sz="1200" dirty="0">
                          <a:latin typeface="Garamond" pitchFamily="18" charset="0"/>
                        </a:rPr>
                        <a:t>Normal positive</a:t>
                      </a:r>
                      <a:r>
                        <a:rPr lang="en-IN" sz="1200" baseline="0" dirty="0">
                          <a:latin typeface="Garamond" pitchFamily="18" charset="0"/>
                        </a:rPr>
                        <a:t> correlation</a:t>
                      </a:r>
                      <a:endParaRPr lang="en-IN" sz="1200" dirty="0">
                        <a:latin typeface="Garamond" pitchFamily="18" charset="0"/>
                      </a:endParaRPr>
                    </a:p>
                  </a:txBody>
                  <a:tcPr/>
                </a:tc>
                <a:extLst>
                  <a:ext uri="{0D108BD9-81ED-4DB2-BD59-A6C34878D82A}">
                    <a16:rowId xmlns:a16="http://schemas.microsoft.com/office/drawing/2014/main" xmlns="" val="10004"/>
                  </a:ext>
                </a:extLst>
              </a:tr>
              <a:tr h="276031">
                <a:tc>
                  <a:txBody>
                    <a:bodyPr/>
                    <a:lstStyle/>
                    <a:p>
                      <a:r>
                        <a:rPr lang="en-IN" sz="1200" dirty="0">
                          <a:latin typeface="Garamond" pitchFamily="18" charset="0"/>
                        </a:rPr>
                        <a:t>r</a:t>
                      </a:r>
                      <a:r>
                        <a:rPr lang="en-IN" sz="1200" baseline="0" dirty="0">
                          <a:latin typeface="Garamond" pitchFamily="18" charset="0"/>
                        </a:rPr>
                        <a:t> &lt; -0.5</a:t>
                      </a:r>
                      <a:endParaRPr lang="en-IN" sz="1200" dirty="0">
                        <a:latin typeface="Garamond" pitchFamily="18" charset="0"/>
                      </a:endParaRPr>
                    </a:p>
                  </a:txBody>
                  <a:tcPr/>
                </a:tc>
                <a:tc>
                  <a:txBody>
                    <a:bodyPr/>
                    <a:lstStyle/>
                    <a:p>
                      <a:r>
                        <a:rPr lang="en-IN" sz="1200" dirty="0">
                          <a:latin typeface="Garamond" pitchFamily="18" charset="0"/>
                        </a:rPr>
                        <a:t>Normal negative correlation</a:t>
                      </a:r>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1847526" y="225828"/>
            <a:ext cx="7100342" cy="369332"/>
          </a:xfrm>
          <a:prstGeom prst="rect">
            <a:avLst/>
          </a:prstGeom>
          <a:noFill/>
        </p:spPr>
        <p:txBody>
          <a:bodyPr wrap="none" rtlCol="0">
            <a:spAutoFit/>
          </a:bodyPr>
          <a:lstStyle/>
          <a:p>
            <a:pPr marL="285750" indent="-285750">
              <a:buFont typeface="Arial" pitchFamily="34" charset="0"/>
              <a:buChar char="•"/>
            </a:pPr>
            <a:r>
              <a:rPr lang="en-IN" dirty="0"/>
              <a:t>r is the coefficient of correlation which always  lies between -1 and 1</a:t>
            </a:r>
          </a:p>
        </p:txBody>
      </p:sp>
      <p:sp>
        <p:nvSpPr>
          <p:cNvPr id="4" name="TextBox 3"/>
          <p:cNvSpPr txBox="1"/>
          <p:nvPr/>
        </p:nvSpPr>
        <p:spPr>
          <a:xfrm>
            <a:off x="5289144" y="793601"/>
            <a:ext cx="4479265" cy="1815882"/>
          </a:xfrm>
          <a:prstGeom prst="rect">
            <a:avLst/>
          </a:prstGeom>
          <a:noFill/>
        </p:spPr>
        <p:txBody>
          <a:bodyPr wrap="square" rtlCol="0">
            <a:spAutoFit/>
          </a:bodyPr>
          <a:lstStyle/>
          <a:p>
            <a:r>
              <a:rPr lang="en-IN" sz="1600" dirty="0">
                <a:latin typeface="Garamond" pitchFamily="18" charset="0"/>
              </a:rPr>
              <a:t>Next, we install the </a:t>
            </a:r>
            <a:r>
              <a:rPr lang="en-IN" sz="1600" b="1" dirty="0">
                <a:latin typeface="Garamond" pitchFamily="18" charset="0"/>
              </a:rPr>
              <a:t>‘</a:t>
            </a:r>
            <a:r>
              <a:rPr lang="en-IN" sz="1600" b="1" dirty="0" err="1">
                <a:latin typeface="Garamond" pitchFamily="18" charset="0"/>
              </a:rPr>
              <a:t>corrplot</a:t>
            </a:r>
            <a:r>
              <a:rPr lang="en-IN" sz="1600" b="1" dirty="0">
                <a:latin typeface="Garamond" pitchFamily="18" charset="0"/>
              </a:rPr>
              <a:t>’ </a:t>
            </a:r>
            <a:r>
              <a:rPr lang="en-IN" sz="1600" dirty="0">
                <a:latin typeface="Garamond" pitchFamily="18" charset="0"/>
              </a:rPr>
              <a:t>package to obtain the visual representation of correlation.</a:t>
            </a:r>
          </a:p>
          <a:p>
            <a:pPr marL="285750" indent="-285750">
              <a:buFont typeface="Arial" pitchFamily="34" charset="0"/>
              <a:buChar char="•"/>
            </a:pPr>
            <a:r>
              <a:rPr lang="en-US" sz="1600" dirty="0">
                <a:latin typeface="Garamond" pitchFamily="18" charset="0"/>
              </a:rPr>
              <a:t>Positive correlations are displayed in blue and negative correlations in orange color. </a:t>
            </a:r>
          </a:p>
          <a:p>
            <a:pPr marL="285750" indent="-285750">
              <a:buFont typeface="Arial" pitchFamily="34" charset="0"/>
              <a:buChar char="•"/>
            </a:pPr>
            <a:r>
              <a:rPr lang="en-US" sz="1600" dirty="0">
                <a:latin typeface="Garamond" pitchFamily="18" charset="0"/>
              </a:rPr>
              <a:t>Color intensity and the size of the circle are proportional to the correlation coefficients.</a:t>
            </a:r>
          </a:p>
          <a:p>
            <a:pPr marL="285750" indent="-285750">
              <a:buFont typeface="Arial" pitchFamily="34" charset="0"/>
              <a:buChar char="•"/>
            </a:pPr>
            <a:r>
              <a:rPr lang="en-US" sz="1600" dirty="0">
                <a:latin typeface="Garamond" pitchFamily="18" charset="0"/>
              </a:rPr>
              <a:t>bigger size of circle shows higher correlation.</a:t>
            </a:r>
            <a:endParaRPr lang="en-IN" sz="1600" dirty="0">
              <a:latin typeface="Garamond"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85" t="10626" r="17500" b="6942"/>
          <a:stretch/>
        </p:blipFill>
        <p:spPr bwMode="auto">
          <a:xfrm>
            <a:off x="2068506" y="2724602"/>
            <a:ext cx="7699903" cy="387275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67394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9901" y="404664"/>
            <a:ext cx="8028508" cy="5755422"/>
          </a:xfrm>
          <a:prstGeom prst="rect">
            <a:avLst/>
          </a:prstGeom>
          <a:noFill/>
        </p:spPr>
        <p:txBody>
          <a:bodyPr wrap="square" rtlCol="0">
            <a:spAutoFit/>
          </a:bodyPr>
          <a:lstStyle/>
          <a:p>
            <a:pPr algn="ctr"/>
            <a:r>
              <a:rPr lang="en-IN" sz="2800" b="1" dirty="0">
                <a:latin typeface="Segoe UI Emoji" pitchFamily="34" charset="0"/>
                <a:ea typeface="Segoe UI Emoji" pitchFamily="34" charset="0"/>
              </a:rPr>
              <a:t>Using </a:t>
            </a:r>
            <a:r>
              <a:rPr lang="en-IN" sz="2800" b="1" dirty="0" err="1">
                <a:latin typeface="Segoe UI Emoji" pitchFamily="34" charset="0"/>
                <a:ea typeface="Segoe UI Emoji" pitchFamily="34" charset="0"/>
              </a:rPr>
              <a:t>ggplot</a:t>
            </a:r>
            <a:r>
              <a:rPr lang="en-IN" sz="2800" b="1" dirty="0">
                <a:latin typeface="Segoe UI Emoji" pitchFamily="34" charset="0"/>
                <a:ea typeface="Segoe UI Emoji" pitchFamily="34" charset="0"/>
              </a:rPr>
              <a:t> to find outliers</a:t>
            </a:r>
          </a:p>
          <a:p>
            <a:endParaRPr lang="en-IN" sz="2000" b="1" dirty="0"/>
          </a:p>
          <a:p>
            <a:pPr marL="342900" indent="-342900">
              <a:buFont typeface="Arial" pitchFamily="34" charset="0"/>
              <a:buChar char="•"/>
            </a:pPr>
            <a:r>
              <a:rPr lang="en-IN" sz="2000" dirty="0">
                <a:solidFill>
                  <a:schemeClr val="tx2">
                    <a:lumMod val="75000"/>
                  </a:schemeClr>
                </a:solidFill>
                <a:latin typeface="Garamond" pitchFamily="18" charset="0"/>
              </a:rPr>
              <a:t>We install the package </a:t>
            </a:r>
            <a:r>
              <a:rPr lang="en-IN" sz="2000" b="1" dirty="0">
                <a:solidFill>
                  <a:schemeClr val="tx2">
                    <a:lumMod val="75000"/>
                  </a:schemeClr>
                </a:solidFill>
                <a:latin typeface="Garamond" pitchFamily="18" charset="0"/>
              </a:rPr>
              <a:t>ggplot2</a:t>
            </a:r>
            <a:r>
              <a:rPr lang="en-IN" sz="2000" dirty="0">
                <a:solidFill>
                  <a:schemeClr val="tx2">
                    <a:lumMod val="75000"/>
                  </a:schemeClr>
                </a:solidFill>
                <a:latin typeface="Garamond" pitchFamily="18" charset="0"/>
              </a:rPr>
              <a:t>. </a:t>
            </a:r>
          </a:p>
          <a:p>
            <a:pPr marL="342900" indent="-342900">
              <a:buFont typeface="Arial" pitchFamily="34" charset="0"/>
              <a:buChar char="•"/>
            </a:pPr>
            <a:r>
              <a:rPr lang="en-US" sz="2000" dirty="0">
                <a:solidFill>
                  <a:schemeClr val="tx2">
                    <a:lumMod val="75000"/>
                  </a:schemeClr>
                </a:solidFill>
                <a:latin typeface="Garamond" pitchFamily="18" charset="0"/>
              </a:rPr>
              <a:t>ggplot2 is a system for creating graphics, based on </a:t>
            </a:r>
            <a:r>
              <a:rPr lang="en-US" sz="2000" b="1" dirty="0">
                <a:solidFill>
                  <a:schemeClr val="tx2">
                    <a:lumMod val="75000"/>
                  </a:schemeClr>
                </a:solidFill>
                <a:latin typeface="Garamond" pitchFamily="18" charset="0"/>
              </a:rPr>
              <a:t>The Grammar of Graphics</a:t>
            </a:r>
            <a:r>
              <a:rPr lang="en-US" sz="2000" dirty="0">
                <a:solidFill>
                  <a:schemeClr val="tx2">
                    <a:lumMod val="75000"/>
                  </a:schemeClr>
                </a:solidFill>
                <a:latin typeface="Garamond" pitchFamily="18" charset="0"/>
              </a:rPr>
              <a:t>. We provide the data, tell ggplot2 how to map variables to aesthetics, what graphical primitives to use, and it takes care of the details.</a:t>
            </a:r>
          </a:p>
          <a:p>
            <a:endParaRPr lang="en-US" sz="2000" dirty="0">
              <a:solidFill>
                <a:schemeClr val="tx2">
                  <a:lumMod val="75000"/>
                </a:schemeClr>
              </a:solidFill>
              <a:latin typeface="Garamond" pitchFamily="18" charset="0"/>
            </a:endParaRPr>
          </a:p>
          <a:p>
            <a:pPr marL="342900" indent="-342900">
              <a:buFont typeface="Arial" pitchFamily="34" charset="0"/>
              <a:buChar char="•"/>
            </a:pPr>
            <a:r>
              <a:rPr lang="en-US" sz="2000" dirty="0">
                <a:solidFill>
                  <a:schemeClr val="tx2">
                    <a:lumMod val="75000"/>
                  </a:schemeClr>
                </a:solidFill>
                <a:latin typeface="Garamond" pitchFamily="18" charset="0"/>
              </a:rPr>
              <a:t>We have created boxplots for the attributes </a:t>
            </a:r>
            <a:r>
              <a:rPr lang="en-US" sz="2000" b="1" dirty="0">
                <a:solidFill>
                  <a:schemeClr val="tx2">
                    <a:lumMod val="75000"/>
                  </a:schemeClr>
                </a:solidFill>
                <a:latin typeface="Garamond" pitchFamily="18" charset="0"/>
              </a:rPr>
              <a:t>age, </a:t>
            </a:r>
            <a:r>
              <a:rPr lang="en-US" sz="2000" b="1" dirty="0" err="1">
                <a:solidFill>
                  <a:schemeClr val="tx2">
                    <a:lumMod val="75000"/>
                  </a:schemeClr>
                </a:solidFill>
                <a:latin typeface="Garamond" pitchFamily="18" charset="0"/>
              </a:rPr>
              <a:t>oldpeak</a:t>
            </a:r>
            <a:r>
              <a:rPr lang="en-US" sz="2000" b="1" dirty="0">
                <a:solidFill>
                  <a:schemeClr val="tx2">
                    <a:lumMod val="75000"/>
                  </a:schemeClr>
                </a:solidFill>
                <a:latin typeface="Garamond" pitchFamily="18" charset="0"/>
              </a:rPr>
              <a:t>, </a:t>
            </a:r>
            <a:r>
              <a:rPr lang="en-US" sz="2000" b="1" dirty="0" err="1">
                <a:solidFill>
                  <a:schemeClr val="tx2">
                    <a:lumMod val="75000"/>
                  </a:schemeClr>
                </a:solidFill>
                <a:latin typeface="Garamond" pitchFamily="18" charset="0"/>
              </a:rPr>
              <a:t>thalach</a:t>
            </a:r>
            <a:r>
              <a:rPr lang="en-US" sz="2000" b="1" dirty="0">
                <a:solidFill>
                  <a:schemeClr val="tx2">
                    <a:lumMod val="75000"/>
                  </a:schemeClr>
                </a:solidFill>
                <a:latin typeface="Garamond" pitchFamily="18" charset="0"/>
              </a:rPr>
              <a:t>, </a:t>
            </a:r>
            <a:r>
              <a:rPr lang="en-US" sz="2000" b="1" dirty="0" err="1">
                <a:solidFill>
                  <a:schemeClr val="tx2">
                    <a:lumMod val="75000"/>
                  </a:schemeClr>
                </a:solidFill>
                <a:latin typeface="Garamond" pitchFamily="18" charset="0"/>
              </a:rPr>
              <a:t>trestbps</a:t>
            </a:r>
            <a:r>
              <a:rPr lang="en-US" sz="2000" b="1" dirty="0">
                <a:solidFill>
                  <a:schemeClr val="tx2">
                    <a:lumMod val="75000"/>
                  </a:schemeClr>
                </a:solidFill>
                <a:latin typeface="Garamond" pitchFamily="18" charset="0"/>
              </a:rPr>
              <a:t> </a:t>
            </a:r>
            <a:r>
              <a:rPr lang="en-US" sz="2000" dirty="0">
                <a:solidFill>
                  <a:schemeClr val="tx2">
                    <a:lumMod val="75000"/>
                  </a:schemeClr>
                </a:solidFill>
                <a:latin typeface="Garamond" pitchFamily="18" charset="0"/>
              </a:rPr>
              <a:t>and </a:t>
            </a:r>
            <a:r>
              <a:rPr lang="en-US" sz="2000" b="1" dirty="0" err="1">
                <a:solidFill>
                  <a:schemeClr val="tx2">
                    <a:lumMod val="75000"/>
                  </a:schemeClr>
                </a:solidFill>
                <a:latin typeface="Garamond" pitchFamily="18" charset="0"/>
              </a:rPr>
              <a:t>chol</a:t>
            </a:r>
            <a:r>
              <a:rPr lang="en-US" sz="2000" dirty="0">
                <a:solidFill>
                  <a:schemeClr val="tx2">
                    <a:lumMod val="75000"/>
                  </a:schemeClr>
                </a:solidFill>
                <a:latin typeface="Garamond" pitchFamily="18" charset="0"/>
              </a:rPr>
              <a:t> with respect to </a:t>
            </a:r>
            <a:r>
              <a:rPr lang="en-US" sz="2000" b="1" dirty="0" err="1">
                <a:solidFill>
                  <a:schemeClr val="tx2">
                    <a:lumMod val="75000"/>
                  </a:schemeClr>
                </a:solidFill>
                <a:latin typeface="Garamond" pitchFamily="18" charset="0"/>
              </a:rPr>
              <a:t>age_Category</a:t>
            </a:r>
            <a:r>
              <a:rPr lang="en-US" sz="2000" dirty="0">
                <a:solidFill>
                  <a:schemeClr val="tx2">
                    <a:lumMod val="75000"/>
                  </a:schemeClr>
                </a:solidFill>
                <a:latin typeface="Garamond" pitchFamily="18" charset="0"/>
              </a:rPr>
              <a:t> to find any outliers in their data columns which might lead to incorrect results.</a:t>
            </a:r>
          </a:p>
          <a:p>
            <a:endParaRPr lang="en-US" sz="2000" dirty="0">
              <a:solidFill>
                <a:schemeClr val="tx2">
                  <a:lumMod val="75000"/>
                </a:schemeClr>
              </a:solidFill>
              <a:latin typeface="Garamond" pitchFamily="18" charset="0"/>
            </a:endParaRPr>
          </a:p>
          <a:p>
            <a:pPr marL="342900" indent="-342900">
              <a:buFont typeface="Arial" pitchFamily="34" charset="0"/>
              <a:buChar char="•"/>
            </a:pPr>
            <a:r>
              <a:rPr lang="en-US" sz="2000" dirty="0">
                <a:solidFill>
                  <a:schemeClr val="tx2">
                    <a:lumMod val="75000"/>
                  </a:schemeClr>
                </a:solidFill>
                <a:latin typeface="Garamond" pitchFamily="18" charset="0"/>
              </a:rPr>
              <a:t>We assume that values in a dataset are clustered around some central value. Any value that lies more than one and a half times the length of the box from either end of the box is an </a:t>
            </a:r>
            <a:r>
              <a:rPr lang="en-US" sz="2000" b="1" dirty="0">
                <a:solidFill>
                  <a:schemeClr val="tx2">
                    <a:lumMod val="75000"/>
                  </a:schemeClr>
                </a:solidFill>
                <a:latin typeface="Garamond" pitchFamily="18" charset="0"/>
              </a:rPr>
              <a:t>outlier.</a:t>
            </a:r>
            <a:r>
              <a:rPr lang="en-US" sz="2000" dirty="0">
                <a:solidFill>
                  <a:schemeClr val="tx2">
                    <a:lumMod val="75000"/>
                  </a:schemeClr>
                </a:solidFill>
                <a:latin typeface="Garamond" pitchFamily="18" charset="0"/>
              </a:rPr>
              <a:t> If a data point is below </a:t>
            </a:r>
            <a:r>
              <a:rPr lang="en-US" sz="2000" b="1" dirty="0">
                <a:solidFill>
                  <a:schemeClr val="tx2">
                    <a:lumMod val="75000"/>
                  </a:schemeClr>
                </a:solidFill>
                <a:latin typeface="Garamond" pitchFamily="18" charset="0"/>
              </a:rPr>
              <a:t>Q</a:t>
            </a:r>
            <a:r>
              <a:rPr lang="en-US" sz="2000" b="1" baseline="-25000" dirty="0">
                <a:solidFill>
                  <a:schemeClr val="tx2">
                    <a:lumMod val="75000"/>
                  </a:schemeClr>
                </a:solidFill>
                <a:latin typeface="Garamond" pitchFamily="18" charset="0"/>
              </a:rPr>
              <a:t>1</a:t>
            </a:r>
            <a:r>
              <a:rPr lang="en-US" sz="2000" b="1" dirty="0">
                <a:solidFill>
                  <a:schemeClr val="tx2">
                    <a:lumMod val="75000"/>
                  </a:schemeClr>
                </a:solidFill>
                <a:latin typeface="Garamond" pitchFamily="18" charset="0"/>
              </a:rPr>
              <a:t> – 1.5×IQR</a:t>
            </a:r>
            <a:r>
              <a:rPr lang="en-US" sz="2000" dirty="0">
                <a:solidFill>
                  <a:schemeClr val="tx2">
                    <a:lumMod val="75000"/>
                  </a:schemeClr>
                </a:solidFill>
                <a:latin typeface="Garamond" pitchFamily="18" charset="0"/>
              </a:rPr>
              <a:t> or above </a:t>
            </a:r>
            <a:r>
              <a:rPr lang="en-US" sz="2000" b="1" dirty="0">
                <a:solidFill>
                  <a:schemeClr val="tx2">
                    <a:lumMod val="75000"/>
                  </a:schemeClr>
                </a:solidFill>
                <a:latin typeface="Garamond" pitchFamily="18" charset="0"/>
              </a:rPr>
              <a:t>Q</a:t>
            </a:r>
            <a:r>
              <a:rPr lang="en-US" sz="2000" b="1" baseline="-25000" dirty="0">
                <a:solidFill>
                  <a:schemeClr val="tx2">
                    <a:lumMod val="75000"/>
                  </a:schemeClr>
                </a:solidFill>
                <a:latin typeface="Garamond" pitchFamily="18" charset="0"/>
              </a:rPr>
              <a:t>3</a:t>
            </a:r>
            <a:r>
              <a:rPr lang="en-US" sz="2000" b="1" dirty="0">
                <a:solidFill>
                  <a:schemeClr val="tx2">
                    <a:lumMod val="75000"/>
                  </a:schemeClr>
                </a:solidFill>
                <a:latin typeface="Garamond" pitchFamily="18" charset="0"/>
              </a:rPr>
              <a:t> + 1.5×IQR</a:t>
            </a:r>
            <a:r>
              <a:rPr lang="en-US" sz="2000" dirty="0">
                <a:solidFill>
                  <a:schemeClr val="tx2">
                    <a:lumMod val="75000"/>
                  </a:schemeClr>
                </a:solidFill>
                <a:latin typeface="Garamond" pitchFamily="18" charset="0"/>
              </a:rPr>
              <a:t>, it is an outlier.</a:t>
            </a:r>
            <a:endParaRPr lang="en-US" sz="2000" b="1" dirty="0">
              <a:solidFill>
                <a:schemeClr val="tx2">
                  <a:lumMod val="75000"/>
                </a:schemeClr>
              </a:solidFill>
              <a:latin typeface="Garamond" pitchFamily="18" charset="0"/>
            </a:endParaRPr>
          </a:p>
          <a:p>
            <a:endParaRPr lang="en-US" sz="2000" b="1" dirty="0">
              <a:solidFill>
                <a:schemeClr val="tx2">
                  <a:lumMod val="75000"/>
                </a:schemeClr>
              </a:solidFill>
              <a:latin typeface="Garamond" pitchFamily="18" charset="0"/>
            </a:endParaRPr>
          </a:p>
          <a:p>
            <a:pPr marL="342900" indent="-342900">
              <a:buFont typeface="Arial" pitchFamily="34" charset="0"/>
              <a:buChar char="•"/>
            </a:pPr>
            <a:r>
              <a:rPr lang="en-US" sz="2000" b="1" dirty="0">
                <a:solidFill>
                  <a:schemeClr val="tx2">
                    <a:lumMod val="75000"/>
                  </a:schemeClr>
                </a:solidFill>
                <a:latin typeface="Garamond" pitchFamily="18" charset="0"/>
              </a:rPr>
              <a:t>Outlier treatment</a:t>
            </a:r>
            <a:r>
              <a:rPr lang="en-US" sz="2000" dirty="0">
                <a:solidFill>
                  <a:schemeClr val="tx2">
                    <a:lumMod val="75000"/>
                  </a:schemeClr>
                </a:solidFill>
                <a:latin typeface="Garamond" pitchFamily="18" charset="0"/>
              </a:rPr>
              <a:t> by either removing them if they are not many in number otherwise imputed with the mode or median</a:t>
            </a:r>
            <a:r>
              <a:rPr lang="en-US" sz="2000" dirty="0">
                <a:solidFill>
                  <a:schemeClr val="tx2">
                    <a:lumMod val="75000"/>
                  </a:schemeClr>
                </a:solidFill>
              </a:rPr>
              <a:t>.</a:t>
            </a:r>
            <a:endParaRPr lang="en-IN" sz="2000" b="1" dirty="0">
              <a:solidFill>
                <a:schemeClr val="tx2">
                  <a:lumMod val="75000"/>
                </a:schemeClr>
              </a:solidFill>
            </a:endParaRPr>
          </a:p>
        </p:txBody>
      </p:sp>
      <p:sp>
        <p:nvSpPr>
          <p:cNvPr id="3" name="AutoShape 10" descr="http://127.0.0.1:32319/graphics/plot_zoom_png?width=960&amp;height=493"/>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43537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4" t="8718" b="5348"/>
          <a:stretch/>
        </p:blipFill>
        <p:spPr bwMode="auto">
          <a:xfrm>
            <a:off x="1775520" y="260648"/>
            <a:ext cx="4896545" cy="3168352"/>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8" t="4468" b="5568"/>
          <a:stretch/>
        </p:blipFill>
        <p:spPr bwMode="auto">
          <a:xfrm>
            <a:off x="1775519" y="3560906"/>
            <a:ext cx="4896546" cy="3108454"/>
          </a:xfrm>
          <a:prstGeom prst="rect">
            <a:avLst/>
          </a:prstGeom>
          <a:ln w="9525">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888088" y="1841960"/>
            <a:ext cx="3168352" cy="923330"/>
          </a:xfrm>
          <a:prstGeom prst="rect">
            <a:avLst/>
          </a:prstGeom>
          <a:noFill/>
        </p:spPr>
        <p:txBody>
          <a:bodyPr wrap="square" rtlCol="0">
            <a:spAutoFit/>
          </a:bodyPr>
          <a:lstStyle/>
          <a:p>
            <a:r>
              <a:rPr lang="en-IN" dirty="0">
                <a:solidFill>
                  <a:srgbClr val="FFC000"/>
                </a:solidFill>
                <a:latin typeface="Garamond" pitchFamily="18" charset="0"/>
              </a:rPr>
              <a:t>For </a:t>
            </a:r>
            <a:r>
              <a:rPr lang="en-IN" b="1" dirty="0" err="1">
                <a:latin typeface="Garamond" pitchFamily="18" charset="0"/>
              </a:rPr>
              <a:t>oldpeak</a:t>
            </a:r>
            <a:r>
              <a:rPr lang="en-IN" dirty="0">
                <a:solidFill>
                  <a:srgbClr val="FFC000"/>
                </a:solidFill>
                <a:latin typeface="Garamond" pitchFamily="18" charset="0"/>
              </a:rPr>
              <a:t>, there are a few outliers in the 40-50 and 50-60 range</a:t>
            </a:r>
            <a:r>
              <a:rPr lang="en-IN" dirty="0"/>
              <a:t>.</a:t>
            </a:r>
          </a:p>
        </p:txBody>
      </p:sp>
      <p:sp>
        <p:nvSpPr>
          <p:cNvPr id="5" name="TextBox 4"/>
          <p:cNvSpPr txBox="1"/>
          <p:nvPr/>
        </p:nvSpPr>
        <p:spPr>
          <a:xfrm>
            <a:off x="6888088" y="4869161"/>
            <a:ext cx="2952328" cy="646331"/>
          </a:xfrm>
          <a:prstGeom prst="rect">
            <a:avLst/>
          </a:prstGeom>
          <a:noFill/>
        </p:spPr>
        <p:txBody>
          <a:bodyPr wrap="square" rtlCol="0">
            <a:spAutoFit/>
          </a:bodyPr>
          <a:lstStyle/>
          <a:p>
            <a:r>
              <a:rPr lang="en-IN" dirty="0">
                <a:latin typeface="Garamond" pitchFamily="18" charset="0"/>
              </a:rPr>
              <a:t>For </a:t>
            </a:r>
            <a:r>
              <a:rPr lang="en-IN" b="1" dirty="0">
                <a:latin typeface="Garamond" pitchFamily="18" charset="0"/>
              </a:rPr>
              <a:t>age</a:t>
            </a:r>
            <a:r>
              <a:rPr lang="en-IN" dirty="0">
                <a:latin typeface="Garamond" pitchFamily="18" charset="0"/>
              </a:rPr>
              <a:t>, there are a few outliers in the &gt;60 range</a:t>
            </a:r>
          </a:p>
        </p:txBody>
      </p:sp>
    </p:spTree>
    <p:extLst>
      <p:ext uri="{BB962C8B-B14F-4D97-AF65-F5344CB8AC3E}">
        <p14:creationId xmlns:p14="http://schemas.microsoft.com/office/powerpoint/2010/main" val="654273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75" t="4606" b="6276"/>
          <a:stretch/>
        </p:blipFill>
        <p:spPr bwMode="auto">
          <a:xfrm>
            <a:off x="1775520" y="260648"/>
            <a:ext cx="550830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6" t="4542" b="6227"/>
          <a:stretch/>
        </p:blipFill>
        <p:spPr bwMode="auto">
          <a:xfrm>
            <a:off x="1766976" y="3573016"/>
            <a:ext cx="5466681"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55474" y="1418639"/>
            <a:ext cx="2456950" cy="1200329"/>
          </a:xfrm>
          <a:prstGeom prst="rect">
            <a:avLst/>
          </a:prstGeom>
          <a:noFill/>
        </p:spPr>
        <p:txBody>
          <a:bodyPr wrap="square" rtlCol="0">
            <a:spAutoFit/>
          </a:bodyPr>
          <a:lstStyle/>
          <a:p>
            <a:r>
              <a:rPr lang="en-IN" dirty="0">
                <a:solidFill>
                  <a:srgbClr val="FFC000"/>
                </a:solidFill>
                <a:latin typeface="Garamond" pitchFamily="18" charset="0"/>
              </a:rPr>
              <a:t>For </a:t>
            </a:r>
            <a:r>
              <a:rPr lang="en-IN" b="1" dirty="0" err="1">
                <a:latin typeface="Garamond" pitchFamily="18" charset="0"/>
              </a:rPr>
              <a:t>thalach</a:t>
            </a:r>
            <a:r>
              <a:rPr lang="en-IN" b="1" dirty="0">
                <a:solidFill>
                  <a:srgbClr val="FFC000"/>
                </a:solidFill>
                <a:latin typeface="Garamond" pitchFamily="18" charset="0"/>
              </a:rPr>
              <a:t>, </a:t>
            </a:r>
            <a:r>
              <a:rPr lang="en-IN" dirty="0">
                <a:solidFill>
                  <a:srgbClr val="FFC000"/>
                </a:solidFill>
                <a:latin typeface="Garamond" pitchFamily="18" charset="0"/>
              </a:rPr>
              <a:t>there are some outliers in the range &gt;60, 30-35 and 35-40</a:t>
            </a:r>
          </a:p>
        </p:txBody>
      </p:sp>
      <p:sp>
        <p:nvSpPr>
          <p:cNvPr id="5" name="TextBox 4"/>
          <p:cNvSpPr txBox="1"/>
          <p:nvPr/>
        </p:nvSpPr>
        <p:spPr>
          <a:xfrm>
            <a:off x="7455474" y="4797152"/>
            <a:ext cx="2672974" cy="923330"/>
          </a:xfrm>
          <a:prstGeom prst="rect">
            <a:avLst/>
          </a:prstGeom>
          <a:noFill/>
        </p:spPr>
        <p:txBody>
          <a:bodyPr wrap="square" rtlCol="0">
            <a:spAutoFit/>
          </a:bodyPr>
          <a:lstStyle/>
          <a:p>
            <a:r>
              <a:rPr lang="en-IN" dirty="0">
                <a:solidFill>
                  <a:srgbClr val="00B050"/>
                </a:solidFill>
                <a:latin typeface="Garamond" pitchFamily="18" charset="0"/>
              </a:rPr>
              <a:t>For</a:t>
            </a:r>
            <a:r>
              <a:rPr lang="en-IN" dirty="0">
                <a:latin typeface="Garamond" pitchFamily="18" charset="0"/>
              </a:rPr>
              <a:t> </a:t>
            </a:r>
            <a:r>
              <a:rPr lang="en-IN" b="1" dirty="0" err="1">
                <a:latin typeface="Garamond" pitchFamily="18" charset="0"/>
              </a:rPr>
              <a:t>trestbps</a:t>
            </a:r>
            <a:r>
              <a:rPr lang="en-IN" dirty="0">
                <a:solidFill>
                  <a:srgbClr val="00B050"/>
                </a:solidFill>
                <a:latin typeface="Garamond" pitchFamily="18" charset="0"/>
              </a:rPr>
              <a:t>, there are some outliers in the range 30-35 and 50-60 </a:t>
            </a:r>
          </a:p>
        </p:txBody>
      </p:sp>
    </p:spTree>
    <p:extLst>
      <p:ext uri="{BB962C8B-B14F-4D97-AF65-F5344CB8AC3E}">
        <p14:creationId xmlns:p14="http://schemas.microsoft.com/office/powerpoint/2010/main" val="276060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73" t="4543" b="5220"/>
          <a:stretch/>
        </p:blipFill>
        <p:spPr bwMode="auto">
          <a:xfrm>
            <a:off x="1850618" y="3573016"/>
            <a:ext cx="503747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2" t="4518" b="5666"/>
          <a:stretch/>
        </p:blipFill>
        <p:spPr bwMode="auto">
          <a:xfrm>
            <a:off x="1847528" y="260648"/>
            <a:ext cx="496855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32104" y="1556792"/>
            <a:ext cx="2664296" cy="923330"/>
          </a:xfrm>
          <a:prstGeom prst="rect">
            <a:avLst/>
          </a:prstGeom>
          <a:noFill/>
        </p:spPr>
        <p:txBody>
          <a:bodyPr wrap="square" rtlCol="0">
            <a:spAutoFit/>
          </a:bodyPr>
          <a:lstStyle/>
          <a:p>
            <a:r>
              <a:rPr lang="en-IN" dirty="0">
                <a:solidFill>
                  <a:srgbClr val="FF0000"/>
                </a:solidFill>
                <a:latin typeface="Garamond" pitchFamily="18" charset="0"/>
              </a:rPr>
              <a:t>For </a:t>
            </a:r>
            <a:r>
              <a:rPr lang="en-IN" b="1" dirty="0" err="1">
                <a:latin typeface="Garamond" pitchFamily="18" charset="0"/>
              </a:rPr>
              <a:t>chol</a:t>
            </a:r>
            <a:r>
              <a:rPr lang="en-IN" dirty="0">
                <a:solidFill>
                  <a:srgbClr val="FF0000"/>
                </a:solidFill>
                <a:latin typeface="Garamond" pitchFamily="18" charset="0"/>
              </a:rPr>
              <a:t>, there are some outliers in the &gt;60, 30-35, 35-40 and 50-60 range</a:t>
            </a:r>
          </a:p>
        </p:txBody>
      </p:sp>
      <p:sp>
        <p:nvSpPr>
          <p:cNvPr id="5" name="TextBox 4"/>
          <p:cNvSpPr txBox="1"/>
          <p:nvPr/>
        </p:nvSpPr>
        <p:spPr>
          <a:xfrm>
            <a:off x="7045824" y="4797152"/>
            <a:ext cx="2722585" cy="1477328"/>
          </a:xfrm>
          <a:prstGeom prst="rect">
            <a:avLst/>
          </a:prstGeom>
          <a:noFill/>
        </p:spPr>
        <p:txBody>
          <a:bodyPr wrap="square" rtlCol="0">
            <a:spAutoFit/>
          </a:bodyPr>
          <a:lstStyle/>
          <a:p>
            <a:r>
              <a:rPr lang="en-IN" dirty="0">
                <a:solidFill>
                  <a:srgbClr val="0070C0"/>
                </a:solidFill>
                <a:latin typeface="Garamond" pitchFamily="18" charset="0"/>
              </a:rPr>
              <a:t>In this histogram, people in the age category 50-60 have the maximum count whereas the least is in the 25-30 group</a:t>
            </a:r>
          </a:p>
        </p:txBody>
      </p:sp>
    </p:spTree>
    <p:extLst>
      <p:ext uri="{BB962C8B-B14F-4D97-AF65-F5344CB8AC3E}">
        <p14:creationId xmlns:p14="http://schemas.microsoft.com/office/powerpoint/2010/main" val="3578655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22A3C-CA91-4F9E-B28D-91CBAF375CF3}"/>
              </a:ext>
            </a:extLst>
          </p:cNvPr>
          <p:cNvSpPr>
            <a:spLocks noGrp="1"/>
          </p:cNvSpPr>
          <p:nvPr>
            <p:ph type="title"/>
          </p:nvPr>
        </p:nvSpPr>
        <p:spPr/>
        <p:txBody>
          <a:bodyPr/>
          <a:lstStyle/>
          <a:p>
            <a:r>
              <a:rPr lang="en-IN" dirty="0"/>
              <a:t>Chest Pain Type</a:t>
            </a:r>
          </a:p>
        </p:txBody>
      </p:sp>
      <p:pic>
        <p:nvPicPr>
          <p:cNvPr id="9" name="Content Placeholder 8">
            <a:extLst>
              <a:ext uri="{FF2B5EF4-FFF2-40B4-BE49-F238E27FC236}">
                <a16:creationId xmlns:a16="http://schemas.microsoft.com/office/drawing/2014/main" xmlns="" id="{6C77D9C4-3A16-440A-B6BC-3A89C269F57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7979" y="2304031"/>
            <a:ext cx="3972479" cy="3229426"/>
          </a:xfrm>
        </p:spPr>
      </p:pic>
      <p:pic>
        <p:nvPicPr>
          <p:cNvPr id="6" name="Content Placeholder 5">
            <a:extLst>
              <a:ext uri="{FF2B5EF4-FFF2-40B4-BE49-F238E27FC236}">
                <a16:creationId xmlns:a16="http://schemas.microsoft.com/office/drawing/2014/main" xmlns="" id="{CABFAE95-1ED9-4856-8D88-FEA1DDE747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95975" y="2304031"/>
            <a:ext cx="3972479" cy="3229426"/>
          </a:xfrm>
        </p:spPr>
      </p:pic>
      <p:sp>
        <p:nvSpPr>
          <p:cNvPr id="7" name="TextBox 6">
            <a:extLst>
              <a:ext uri="{FF2B5EF4-FFF2-40B4-BE49-F238E27FC236}">
                <a16:creationId xmlns:a16="http://schemas.microsoft.com/office/drawing/2014/main" xmlns="" id="{20A22D5B-36E9-455D-AB70-4C7293E923F3}"/>
              </a:ext>
            </a:extLst>
          </p:cNvPr>
          <p:cNvSpPr txBox="1"/>
          <p:nvPr/>
        </p:nvSpPr>
        <p:spPr>
          <a:xfrm>
            <a:off x="10068479" y="2800350"/>
            <a:ext cx="1913971" cy="954107"/>
          </a:xfrm>
          <a:prstGeom prst="rect">
            <a:avLst/>
          </a:prstGeom>
          <a:noFill/>
        </p:spPr>
        <p:txBody>
          <a:bodyPr wrap="square" rtlCol="0">
            <a:spAutoFit/>
          </a:bodyPr>
          <a:lstStyle/>
          <a:p>
            <a:r>
              <a:rPr lang="en-IN" sz="1400" dirty="0"/>
              <a:t>0 -&gt; typical angina </a:t>
            </a:r>
          </a:p>
          <a:p>
            <a:r>
              <a:rPr lang="en-IN" sz="1400" dirty="0"/>
              <a:t>1 -&gt; atypical angina</a:t>
            </a:r>
          </a:p>
          <a:p>
            <a:r>
              <a:rPr lang="en-IN" sz="1400" dirty="0"/>
              <a:t>2 -&gt; non angina</a:t>
            </a:r>
          </a:p>
          <a:p>
            <a:r>
              <a:rPr lang="en-IN" sz="1400" dirty="0"/>
              <a:t>3 -&gt; asymptomatic</a:t>
            </a:r>
          </a:p>
        </p:txBody>
      </p:sp>
      <p:sp>
        <p:nvSpPr>
          <p:cNvPr id="10" name="TextBox 9">
            <a:extLst>
              <a:ext uri="{FF2B5EF4-FFF2-40B4-BE49-F238E27FC236}">
                <a16:creationId xmlns:a16="http://schemas.microsoft.com/office/drawing/2014/main" xmlns="" id="{F0A12614-491D-4EC8-9F65-319E9875C519}"/>
              </a:ext>
            </a:extLst>
          </p:cNvPr>
          <p:cNvSpPr txBox="1"/>
          <p:nvPr/>
        </p:nvSpPr>
        <p:spPr>
          <a:xfrm>
            <a:off x="1800225" y="5676900"/>
            <a:ext cx="3543300" cy="584775"/>
          </a:xfrm>
          <a:prstGeom prst="rect">
            <a:avLst/>
          </a:prstGeom>
          <a:noFill/>
        </p:spPr>
        <p:txBody>
          <a:bodyPr wrap="square" rtlCol="0">
            <a:spAutoFit/>
          </a:bodyPr>
          <a:lstStyle/>
          <a:p>
            <a:r>
              <a:rPr lang="en-IN" sz="1600" dirty="0"/>
              <a:t>Most of the people with heart disease show typical angina.</a:t>
            </a:r>
          </a:p>
        </p:txBody>
      </p:sp>
      <p:sp>
        <p:nvSpPr>
          <p:cNvPr id="11" name="TextBox 10">
            <a:extLst>
              <a:ext uri="{FF2B5EF4-FFF2-40B4-BE49-F238E27FC236}">
                <a16:creationId xmlns:a16="http://schemas.microsoft.com/office/drawing/2014/main" xmlns="" id="{D7420414-F794-4177-AA95-32367F5DBAF3}"/>
              </a:ext>
            </a:extLst>
          </p:cNvPr>
          <p:cNvSpPr txBox="1"/>
          <p:nvPr/>
        </p:nvSpPr>
        <p:spPr>
          <a:xfrm>
            <a:off x="6448425" y="5676900"/>
            <a:ext cx="3705225" cy="584775"/>
          </a:xfrm>
          <a:prstGeom prst="rect">
            <a:avLst/>
          </a:prstGeom>
          <a:noFill/>
        </p:spPr>
        <p:txBody>
          <a:bodyPr wrap="square" rtlCol="0">
            <a:spAutoFit/>
          </a:bodyPr>
          <a:lstStyle/>
          <a:p>
            <a:pPr algn="just"/>
            <a:r>
              <a:rPr lang="en-IN" sz="1600" dirty="0"/>
              <a:t>Most healthy people show non angina (chest pain not related to heart disease).</a:t>
            </a:r>
          </a:p>
        </p:txBody>
      </p:sp>
      <p:sp>
        <p:nvSpPr>
          <p:cNvPr id="12" name="TextBox 11">
            <a:extLst>
              <a:ext uri="{FF2B5EF4-FFF2-40B4-BE49-F238E27FC236}">
                <a16:creationId xmlns:a16="http://schemas.microsoft.com/office/drawing/2014/main" xmlns="" id="{2114C5E5-9967-44FB-9408-7BFD320CE76F}"/>
              </a:ext>
            </a:extLst>
          </p:cNvPr>
          <p:cNvSpPr txBox="1"/>
          <p:nvPr/>
        </p:nvSpPr>
        <p:spPr>
          <a:xfrm>
            <a:off x="1785938" y="1961582"/>
            <a:ext cx="3238500" cy="369332"/>
          </a:xfrm>
          <a:prstGeom prst="rect">
            <a:avLst/>
          </a:prstGeom>
          <a:noFill/>
        </p:spPr>
        <p:txBody>
          <a:bodyPr wrap="square" rtlCol="0">
            <a:spAutoFit/>
          </a:bodyPr>
          <a:lstStyle/>
          <a:p>
            <a:r>
              <a:rPr lang="en-IN" dirty="0"/>
              <a:t>Heart Disease and Chest Pain</a:t>
            </a:r>
          </a:p>
        </p:txBody>
      </p:sp>
      <p:sp>
        <p:nvSpPr>
          <p:cNvPr id="13" name="TextBox 12">
            <a:extLst>
              <a:ext uri="{FF2B5EF4-FFF2-40B4-BE49-F238E27FC236}">
                <a16:creationId xmlns:a16="http://schemas.microsoft.com/office/drawing/2014/main" xmlns="" id="{EB45CC9B-965B-4D13-A9ED-1F2211D7FC32}"/>
              </a:ext>
            </a:extLst>
          </p:cNvPr>
          <p:cNvSpPr txBox="1"/>
          <p:nvPr/>
        </p:nvSpPr>
        <p:spPr>
          <a:xfrm>
            <a:off x="6448425" y="1961582"/>
            <a:ext cx="3381375" cy="369332"/>
          </a:xfrm>
          <a:prstGeom prst="rect">
            <a:avLst/>
          </a:prstGeom>
          <a:noFill/>
        </p:spPr>
        <p:txBody>
          <a:bodyPr wrap="square" rtlCol="0">
            <a:spAutoFit/>
          </a:bodyPr>
          <a:lstStyle/>
          <a:p>
            <a:r>
              <a:rPr lang="en-IN" dirty="0"/>
              <a:t>No Disease and Chest Pain</a:t>
            </a:r>
          </a:p>
        </p:txBody>
      </p:sp>
    </p:spTree>
    <p:extLst>
      <p:ext uri="{BB962C8B-B14F-4D97-AF65-F5344CB8AC3E}">
        <p14:creationId xmlns:p14="http://schemas.microsoft.com/office/powerpoint/2010/main" val="3421637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B221C-3371-41EA-8F82-F18606AA4F03}"/>
              </a:ext>
            </a:extLst>
          </p:cNvPr>
          <p:cNvSpPr>
            <a:spLocks noGrp="1"/>
          </p:cNvSpPr>
          <p:nvPr>
            <p:ph type="title"/>
          </p:nvPr>
        </p:nvSpPr>
        <p:spPr/>
        <p:txBody>
          <a:bodyPr/>
          <a:lstStyle/>
          <a:p>
            <a:r>
              <a:rPr lang="en-IN" dirty="0"/>
              <a:t>Fasting Blood Sugar</a:t>
            </a:r>
          </a:p>
        </p:txBody>
      </p:sp>
      <p:pic>
        <p:nvPicPr>
          <p:cNvPr id="7" name="Content Placeholder 6">
            <a:extLst>
              <a:ext uri="{FF2B5EF4-FFF2-40B4-BE49-F238E27FC236}">
                <a16:creationId xmlns:a16="http://schemas.microsoft.com/office/drawing/2014/main" xmlns="" id="{81CC8AA9-7133-4FBB-961D-A52851065D8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0829" y="2380231"/>
            <a:ext cx="3972479" cy="3229426"/>
          </a:xfrm>
        </p:spPr>
      </p:pic>
      <p:pic>
        <p:nvPicPr>
          <p:cNvPr id="9" name="Content Placeholder 8">
            <a:extLst>
              <a:ext uri="{FF2B5EF4-FFF2-40B4-BE49-F238E27FC236}">
                <a16:creationId xmlns:a16="http://schemas.microsoft.com/office/drawing/2014/main" xmlns="" id="{E837D4ED-E4A1-42D8-8400-13B7470F29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73486" y="2380231"/>
            <a:ext cx="3972479" cy="3229426"/>
          </a:xfrm>
        </p:spPr>
      </p:pic>
      <p:sp>
        <p:nvSpPr>
          <p:cNvPr id="10" name="TextBox 9">
            <a:extLst>
              <a:ext uri="{FF2B5EF4-FFF2-40B4-BE49-F238E27FC236}">
                <a16:creationId xmlns:a16="http://schemas.microsoft.com/office/drawing/2014/main" xmlns="" id="{B6181D4C-A591-4817-9924-5328BB60EB25}"/>
              </a:ext>
            </a:extLst>
          </p:cNvPr>
          <p:cNvSpPr txBox="1"/>
          <p:nvPr/>
        </p:nvSpPr>
        <p:spPr>
          <a:xfrm>
            <a:off x="1741765" y="2010899"/>
            <a:ext cx="3600450" cy="369332"/>
          </a:xfrm>
          <a:prstGeom prst="rect">
            <a:avLst/>
          </a:prstGeom>
          <a:noFill/>
        </p:spPr>
        <p:txBody>
          <a:bodyPr wrap="square" rtlCol="0">
            <a:spAutoFit/>
          </a:bodyPr>
          <a:lstStyle/>
          <a:p>
            <a:r>
              <a:rPr lang="en-IN" dirty="0"/>
              <a:t>Blood Sugar and Heart Disease</a:t>
            </a:r>
          </a:p>
        </p:txBody>
      </p:sp>
      <p:sp>
        <p:nvSpPr>
          <p:cNvPr id="11" name="TextBox 10">
            <a:extLst>
              <a:ext uri="{FF2B5EF4-FFF2-40B4-BE49-F238E27FC236}">
                <a16:creationId xmlns:a16="http://schemas.microsoft.com/office/drawing/2014/main" xmlns="" id="{36CAE936-C34A-4536-B0EC-322E8636E21C}"/>
              </a:ext>
            </a:extLst>
          </p:cNvPr>
          <p:cNvSpPr txBox="1"/>
          <p:nvPr/>
        </p:nvSpPr>
        <p:spPr>
          <a:xfrm>
            <a:off x="6334125" y="2010899"/>
            <a:ext cx="3600450" cy="369332"/>
          </a:xfrm>
          <a:prstGeom prst="rect">
            <a:avLst/>
          </a:prstGeom>
          <a:noFill/>
        </p:spPr>
        <p:txBody>
          <a:bodyPr wrap="square" rtlCol="0">
            <a:spAutoFit/>
          </a:bodyPr>
          <a:lstStyle/>
          <a:p>
            <a:r>
              <a:rPr lang="en-IN" dirty="0"/>
              <a:t>Blood Sugar dist. for non-diseased</a:t>
            </a:r>
          </a:p>
        </p:txBody>
      </p:sp>
      <p:sp>
        <p:nvSpPr>
          <p:cNvPr id="12" name="TextBox 11">
            <a:extLst>
              <a:ext uri="{FF2B5EF4-FFF2-40B4-BE49-F238E27FC236}">
                <a16:creationId xmlns:a16="http://schemas.microsoft.com/office/drawing/2014/main" xmlns="" id="{7061E847-ADC6-4A8A-89CB-C47496B332B1}"/>
              </a:ext>
            </a:extLst>
          </p:cNvPr>
          <p:cNvSpPr txBox="1"/>
          <p:nvPr/>
        </p:nvSpPr>
        <p:spPr>
          <a:xfrm>
            <a:off x="1447800" y="5676900"/>
            <a:ext cx="8498165" cy="584775"/>
          </a:xfrm>
          <a:prstGeom prst="rect">
            <a:avLst/>
          </a:prstGeom>
          <a:noFill/>
        </p:spPr>
        <p:txBody>
          <a:bodyPr wrap="square" rtlCol="0">
            <a:spAutoFit/>
          </a:bodyPr>
          <a:lstStyle/>
          <a:p>
            <a:r>
              <a:rPr lang="en-IN" sz="1600" dirty="0"/>
              <a:t>A slightly larger proportion of diseased patients show higher levels of blood sugar. Most individuals do not have fasting blood sugar levels &gt; 120mg/dL.</a:t>
            </a:r>
          </a:p>
        </p:txBody>
      </p:sp>
      <p:sp>
        <p:nvSpPr>
          <p:cNvPr id="13" name="TextBox 12">
            <a:extLst>
              <a:ext uri="{FF2B5EF4-FFF2-40B4-BE49-F238E27FC236}">
                <a16:creationId xmlns:a16="http://schemas.microsoft.com/office/drawing/2014/main" xmlns="" id="{ECC27C10-EADC-46D1-B080-593722438F62}"/>
              </a:ext>
            </a:extLst>
          </p:cNvPr>
          <p:cNvSpPr txBox="1"/>
          <p:nvPr/>
        </p:nvSpPr>
        <p:spPr>
          <a:xfrm>
            <a:off x="10106025" y="2619375"/>
            <a:ext cx="1590675" cy="738664"/>
          </a:xfrm>
          <a:prstGeom prst="rect">
            <a:avLst/>
          </a:prstGeom>
          <a:noFill/>
        </p:spPr>
        <p:txBody>
          <a:bodyPr wrap="square" rtlCol="0">
            <a:spAutoFit/>
          </a:bodyPr>
          <a:lstStyle/>
          <a:p>
            <a:r>
              <a:rPr lang="en-IN" sz="1400" dirty="0" err="1"/>
              <a:t>Fbs</a:t>
            </a:r>
            <a:r>
              <a:rPr lang="en-IN" sz="1400" dirty="0"/>
              <a:t> &gt; 120mg/dL:</a:t>
            </a:r>
          </a:p>
          <a:p>
            <a:r>
              <a:rPr lang="en-IN" sz="1400" dirty="0"/>
              <a:t>0 -&gt; false</a:t>
            </a:r>
          </a:p>
          <a:p>
            <a:r>
              <a:rPr lang="en-IN" sz="1400" dirty="0"/>
              <a:t>1 -&gt; true</a:t>
            </a:r>
          </a:p>
        </p:txBody>
      </p:sp>
    </p:spTree>
    <p:extLst>
      <p:ext uri="{BB962C8B-B14F-4D97-AF65-F5344CB8AC3E}">
        <p14:creationId xmlns:p14="http://schemas.microsoft.com/office/powerpoint/2010/main" val="214923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E57CDF-D2DC-4A19-948A-2B6B6C568187}"/>
              </a:ext>
            </a:extLst>
          </p:cNvPr>
          <p:cNvSpPr>
            <a:spLocks noGrp="1"/>
          </p:cNvSpPr>
          <p:nvPr>
            <p:ph type="title"/>
          </p:nvPr>
        </p:nvSpPr>
        <p:spPr/>
        <p:txBody>
          <a:bodyPr/>
          <a:lstStyle/>
          <a:p>
            <a:r>
              <a:rPr lang="en-IN" dirty="0"/>
              <a:t>Resting </a:t>
            </a:r>
            <a:r>
              <a:rPr lang="en-IN" dirty="0" err="1"/>
              <a:t>ecg</a:t>
            </a:r>
            <a:endParaRPr lang="en-IN" dirty="0"/>
          </a:p>
        </p:txBody>
      </p:sp>
      <p:pic>
        <p:nvPicPr>
          <p:cNvPr id="7" name="Content Placeholder 6">
            <a:extLst>
              <a:ext uri="{FF2B5EF4-FFF2-40B4-BE49-F238E27FC236}">
                <a16:creationId xmlns:a16="http://schemas.microsoft.com/office/drawing/2014/main" xmlns="" id="{548F347A-8F3A-453C-B34E-6E7DC7A703D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280" y="2380231"/>
            <a:ext cx="3972479" cy="3229426"/>
          </a:xfrm>
        </p:spPr>
      </p:pic>
      <p:pic>
        <p:nvPicPr>
          <p:cNvPr id="9" name="Content Placeholder 8">
            <a:extLst>
              <a:ext uri="{FF2B5EF4-FFF2-40B4-BE49-F238E27FC236}">
                <a16:creationId xmlns:a16="http://schemas.microsoft.com/office/drawing/2014/main" xmlns="" id="{A846778E-ECDE-4DE4-82C4-53D151658D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44911" y="2380231"/>
            <a:ext cx="3972479" cy="3229426"/>
          </a:xfrm>
        </p:spPr>
      </p:pic>
      <p:sp>
        <p:nvSpPr>
          <p:cNvPr id="11" name="TextBox 10">
            <a:extLst>
              <a:ext uri="{FF2B5EF4-FFF2-40B4-BE49-F238E27FC236}">
                <a16:creationId xmlns:a16="http://schemas.microsoft.com/office/drawing/2014/main" xmlns="" id="{01580A61-22ED-4B40-AD04-B37704C4745B}"/>
              </a:ext>
            </a:extLst>
          </p:cNvPr>
          <p:cNvSpPr txBox="1"/>
          <p:nvPr/>
        </p:nvSpPr>
        <p:spPr>
          <a:xfrm>
            <a:off x="10029825" y="2695575"/>
            <a:ext cx="1571625" cy="1384995"/>
          </a:xfrm>
          <a:prstGeom prst="rect">
            <a:avLst/>
          </a:prstGeom>
          <a:noFill/>
        </p:spPr>
        <p:txBody>
          <a:bodyPr wrap="square" rtlCol="0">
            <a:spAutoFit/>
          </a:bodyPr>
          <a:lstStyle/>
          <a:p>
            <a:r>
              <a:rPr lang="en-IN" sz="1400" dirty="0"/>
              <a:t>0 -&gt; normal</a:t>
            </a:r>
          </a:p>
          <a:p>
            <a:r>
              <a:rPr lang="en-IN" sz="1400" dirty="0"/>
              <a:t>1 -&gt; ST-T wave abnormality</a:t>
            </a:r>
          </a:p>
          <a:p>
            <a:r>
              <a:rPr lang="en-IN" sz="1400" dirty="0"/>
              <a:t>2 -&gt; left ventricular </a:t>
            </a:r>
            <a:r>
              <a:rPr lang="en-IN" sz="1400" dirty="0" err="1"/>
              <a:t>hyperthropy</a:t>
            </a:r>
            <a:endParaRPr lang="en-IN" sz="1400" dirty="0"/>
          </a:p>
        </p:txBody>
      </p:sp>
      <p:sp>
        <p:nvSpPr>
          <p:cNvPr id="12" name="TextBox 11">
            <a:extLst>
              <a:ext uri="{FF2B5EF4-FFF2-40B4-BE49-F238E27FC236}">
                <a16:creationId xmlns:a16="http://schemas.microsoft.com/office/drawing/2014/main" xmlns="" id="{4265A0BD-67B0-4594-8E80-1152FCBBF543}"/>
              </a:ext>
            </a:extLst>
          </p:cNvPr>
          <p:cNvSpPr txBox="1"/>
          <p:nvPr/>
        </p:nvSpPr>
        <p:spPr>
          <a:xfrm>
            <a:off x="1562100" y="1962150"/>
            <a:ext cx="3305175" cy="369332"/>
          </a:xfrm>
          <a:prstGeom prst="rect">
            <a:avLst/>
          </a:prstGeom>
          <a:noFill/>
        </p:spPr>
        <p:txBody>
          <a:bodyPr wrap="square" rtlCol="0">
            <a:spAutoFit/>
          </a:bodyPr>
          <a:lstStyle/>
          <a:p>
            <a:r>
              <a:rPr lang="en-IN" dirty="0"/>
              <a:t>Resting </a:t>
            </a:r>
            <a:r>
              <a:rPr lang="en-IN" dirty="0" err="1"/>
              <a:t>ecg</a:t>
            </a:r>
            <a:r>
              <a:rPr lang="en-IN" dirty="0"/>
              <a:t> and Heart Disease</a:t>
            </a:r>
          </a:p>
        </p:txBody>
      </p:sp>
      <p:sp>
        <p:nvSpPr>
          <p:cNvPr id="13" name="TextBox 12">
            <a:extLst>
              <a:ext uri="{FF2B5EF4-FFF2-40B4-BE49-F238E27FC236}">
                <a16:creationId xmlns:a16="http://schemas.microsoft.com/office/drawing/2014/main" xmlns="" id="{D30B11F6-859C-44DA-8921-B446F79ADAC0}"/>
              </a:ext>
            </a:extLst>
          </p:cNvPr>
          <p:cNvSpPr txBox="1"/>
          <p:nvPr/>
        </p:nvSpPr>
        <p:spPr>
          <a:xfrm>
            <a:off x="6400800" y="1962150"/>
            <a:ext cx="3305175" cy="369332"/>
          </a:xfrm>
          <a:prstGeom prst="rect">
            <a:avLst/>
          </a:prstGeom>
          <a:noFill/>
        </p:spPr>
        <p:txBody>
          <a:bodyPr wrap="square" rtlCol="0">
            <a:spAutoFit/>
          </a:bodyPr>
          <a:lstStyle/>
          <a:p>
            <a:r>
              <a:rPr lang="en-IN" dirty="0"/>
              <a:t>Resting </a:t>
            </a:r>
            <a:r>
              <a:rPr lang="en-IN" dirty="0" err="1"/>
              <a:t>ecg</a:t>
            </a:r>
            <a:r>
              <a:rPr lang="en-IN" dirty="0"/>
              <a:t> for Non-diseased</a:t>
            </a:r>
          </a:p>
        </p:txBody>
      </p:sp>
      <p:sp>
        <p:nvSpPr>
          <p:cNvPr id="14" name="TextBox 13">
            <a:extLst>
              <a:ext uri="{FF2B5EF4-FFF2-40B4-BE49-F238E27FC236}">
                <a16:creationId xmlns:a16="http://schemas.microsoft.com/office/drawing/2014/main" xmlns="" id="{81BB39AD-F4FE-4EE8-BD1B-57CD36F4044E}"/>
              </a:ext>
            </a:extLst>
          </p:cNvPr>
          <p:cNvSpPr txBox="1"/>
          <p:nvPr/>
        </p:nvSpPr>
        <p:spPr>
          <a:xfrm>
            <a:off x="1476375" y="5609657"/>
            <a:ext cx="6438900" cy="584775"/>
          </a:xfrm>
          <a:prstGeom prst="rect">
            <a:avLst/>
          </a:prstGeom>
          <a:noFill/>
        </p:spPr>
        <p:txBody>
          <a:bodyPr wrap="square" rtlCol="0">
            <a:spAutoFit/>
          </a:bodyPr>
          <a:lstStyle/>
          <a:p>
            <a:r>
              <a:rPr lang="en-IN" sz="1600" dirty="0"/>
              <a:t>A very large proportion of individuals with heart disease report ST-T wave abnormality in their </a:t>
            </a:r>
            <a:r>
              <a:rPr lang="en-IN" sz="1600" dirty="0" err="1"/>
              <a:t>ecg</a:t>
            </a:r>
            <a:r>
              <a:rPr lang="en-IN" sz="1600" dirty="0"/>
              <a:t>. Very few individuals reported </a:t>
            </a:r>
            <a:r>
              <a:rPr lang="en-IN" sz="1600" dirty="0" err="1"/>
              <a:t>hyperthropy</a:t>
            </a:r>
            <a:r>
              <a:rPr lang="en-IN" sz="1600" dirty="0"/>
              <a:t>.</a:t>
            </a:r>
          </a:p>
        </p:txBody>
      </p:sp>
      <p:pic>
        <p:nvPicPr>
          <p:cNvPr id="16" name="Picture 15">
            <a:extLst>
              <a:ext uri="{FF2B5EF4-FFF2-40B4-BE49-F238E27FC236}">
                <a16:creationId xmlns:a16="http://schemas.microsoft.com/office/drawing/2014/main" xmlns="" id="{239104DB-0439-4E92-A4E2-9D384FC95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918" y="5451172"/>
            <a:ext cx="2565532" cy="901746"/>
          </a:xfrm>
          <a:prstGeom prst="rect">
            <a:avLst/>
          </a:prstGeom>
        </p:spPr>
      </p:pic>
    </p:spTree>
    <p:extLst>
      <p:ext uri="{BB962C8B-B14F-4D97-AF65-F5344CB8AC3E}">
        <p14:creationId xmlns:p14="http://schemas.microsoft.com/office/powerpoint/2010/main" val="2305781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654CE-D244-4D0A-A1CE-F1CEEDE2A891}"/>
              </a:ext>
            </a:extLst>
          </p:cNvPr>
          <p:cNvSpPr>
            <a:spLocks noGrp="1"/>
          </p:cNvSpPr>
          <p:nvPr>
            <p:ph type="title"/>
          </p:nvPr>
        </p:nvSpPr>
        <p:spPr/>
        <p:txBody>
          <a:bodyPr/>
          <a:lstStyle/>
          <a:p>
            <a:r>
              <a:rPr lang="en-IN" dirty="0"/>
              <a:t>Exercise induced angina</a:t>
            </a:r>
          </a:p>
        </p:txBody>
      </p:sp>
      <p:sp>
        <p:nvSpPr>
          <p:cNvPr id="3" name="Text Placeholder 2">
            <a:extLst>
              <a:ext uri="{FF2B5EF4-FFF2-40B4-BE49-F238E27FC236}">
                <a16:creationId xmlns:a16="http://schemas.microsoft.com/office/drawing/2014/main" xmlns="" id="{3325AB86-9C72-4281-8A56-72518FE73B08}"/>
              </a:ext>
            </a:extLst>
          </p:cNvPr>
          <p:cNvSpPr>
            <a:spLocks noGrp="1"/>
          </p:cNvSpPr>
          <p:nvPr>
            <p:ph type="body" idx="1"/>
          </p:nvPr>
        </p:nvSpPr>
        <p:spPr>
          <a:xfrm>
            <a:off x="1097280" y="2057400"/>
            <a:ext cx="4639736" cy="361950"/>
          </a:xfrm>
        </p:spPr>
        <p:txBody>
          <a:bodyPr>
            <a:normAutofit fontScale="92500"/>
          </a:bodyPr>
          <a:lstStyle/>
          <a:p>
            <a:r>
              <a:rPr lang="en-IN" sz="1800" cap="none" dirty="0"/>
              <a:t>For diseased subset:-</a:t>
            </a:r>
          </a:p>
        </p:txBody>
      </p:sp>
      <p:pic>
        <p:nvPicPr>
          <p:cNvPr id="8" name="Content Placeholder 7">
            <a:extLst>
              <a:ext uri="{FF2B5EF4-FFF2-40B4-BE49-F238E27FC236}">
                <a16:creationId xmlns:a16="http://schemas.microsoft.com/office/drawing/2014/main" xmlns="" id="{70E363D5-3AFC-4F3F-AE65-A9C4F7E0574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66800" y="2490787"/>
            <a:ext cx="3581371" cy="2911475"/>
          </a:xfrm>
        </p:spPr>
      </p:pic>
      <p:sp>
        <p:nvSpPr>
          <p:cNvPr id="5" name="Text Placeholder 4">
            <a:extLst>
              <a:ext uri="{FF2B5EF4-FFF2-40B4-BE49-F238E27FC236}">
                <a16:creationId xmlns:a16="http://schemas.microsoft.com/office/drawing/2014/main" xmlns="" id="{A98DF95E-3C37-43A4-8D2A-555102A603A0}"/>
              </a:ext>
            </a:extLst>
          </p:cNvPr>
          <p:cNvSpPr>
            <a:spLocks noGrp="1"/>
          </p:cNvSpPr>
          <p:nvPr>
            <p:ph type="body" sz="quarter" idx="3"/>
          </p:nvPr>
        </p:nvSpPr>
        <p:spPr>
          <a:xfrm>
            <a:off x="5737016" y="2057400"/>
            <a:ext cx="4639736" cy="361950"/>
          </a:xfrm>
        </p:spPr>
        <p:txBody>
          <a:bodyPr>
            <a:normAutofit fontScale="92500"/>
          </a:bodyPr>
          <a:lstStyle/>
          <a:p>
            <a:r>
              <a:rPr lang="en-IN" sz="1800" cap="none" dirty="0"/>
              <a:t>For non-diseased subset:-</a:t>
            </a:r>
          </a:p>
        </p:txBody>
      </p:sp>
      <p:pic>
        <p:nvPicPr>
          <p:cNvPr id="10" name="Content Placeholder 9">
            <a:extLst>
              <a:ext uri="{FF2B5EF4-FFF2-40B4-BE49-F238E27FC236}">
                <a16:creationId xmlns:a16="http://schemas.microsoft.com/office/drawing/2014/main" xmlns="" id="{972FB860-1F03-43EA-B2F7-E776A732B0A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53145" y="2490786"/>
            <a:ext cx="3581371" cy="2911475"/>
          </a:xfrm>
        </p:spPr>
      </p:pic>
      <p:sp>
        <p:nvSpPr>
          <p:cNvPr id="11" name="TextBox 10">
            <a:extLst>
              <a:ext uri="{FF2B5EF4-FFF2-40B4-BE49-F238E27FC236}">
                <a16:creationId xmlns:a16="http://schemas.microsoft.com/office/drawing/2014/main" xmlns="" id="{368887C3-645D-4635-B9DD-26EC5AA37366}"/>
              </a:ext>
            </a:extLst>
          </p:cNvPr>
          <p:cNvSpPr txBox="1"/>
          <p:nvPr/>
        </p:nvSpPr>
        <p:spPr>
          <a:xfrm>
            <a:off x="9791700" y="2838450"/>
            <a:ext cx="1333500" cy="523220"/>
          </a:xfrm>
          <a:prstGeom prst="rect">
            <a:avLst/>
          </a:prstGeom>
          <a:noFill/>
        </p:spPr>
        <p:txBody>
          <a:bodyPr wrap="square" rtlCol="0">
            <a:spAutoFit/>
          </a:bodyPr>
          <a:lstStyle/>
          <a:p>
            <a:r>
              <a:rPr lang="en-IN" sz="1400" dirty="0"/>
              <a:t>0 -&gt; no</a:t>
            </a:r>
          </a:p>
          <a:p>
            <a:r>
              <a:rPr lang="en-IN" sz="1400" dirty="0"/>
              <a:t>1 -&gt; yes</a:t>
            </a:r>
          </a:p>
        </p:txBody>
      </p:sp>
      <p:sp>
        <p:nvSpPr>
          <p:cNvPr id="12" name="TextBox 11">
            <a:extLst>
              <a:ext uri="{FF2B5EF4-FFF2-40B4-BE49-F238E27FC236}">
                <a16:creationId xmlns:a16="http://schemas.microsoft.com/office/drawing/2014/main" xmlns="" id="{C0729B0E-9874-4C8B-A3D4-762D59AE5643}"/>
              </a:ext>
            </a:extLst>
          </p:cNvPr>
          <p:cNvSpPr txBox="1"/>
          <p:nvPr/>
        </p:nvSpPr>
        <p:spPr>
          <a:xfrm>
            <a:off x="1485900" y="5629275"/>
            <a:ext cx="7772400" cy="338554"/>
          </a:xfrm>
          <a:prstGeom prst="rect">
            <a:avLst/>
          </a:prstGeom>
          <a:noFill/>
        </p:spPr>
        <p:txBody>
          <a:bodyPr wrap="square" rtlCol="0">
            <a:spAutoFit/>
          </a:bodyPr>
          <a:lstStyle/>
          <a:p>
            <a:r>
              <a:rPr lang="en-IN" sz="1600" dirty="0"/>
              <a:t>More number of individuals without heart disease experienced exercise induced angina.</a:t>
            </a:r>
          </a:p>
        </p:txBody>
      </p:sp>
    </p:spTree>
    <p:extLst>
      <p:ext uri="{BB962C8B-B14F-4D97-AF65-F5344CB8AC3E}">
        <p14:creationId xmlns:p14="http://schemas.microsoft.com/office/powerpoint/2010/main" val="27194362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654CE-D244-4D0A-A1CE-F1CEEDE2A891}"/>
              </a:ext>
            </a:extLst>
          </p:cNvPr>
          <p:cNvSpPr>
            <a:spLocks noGrp="1"/>
          </p:cNvSpPr>
          <p:nvPr>
            <p:ph type="title"/>
          </p:nvPr>
        </p:nvSpPr>
        <p:spPr/>
        <p:txBody>
          <a:bodyPr/>
          <a:lstStyle/>
          <a:p>
            <a:r>
              <a:rPr lang="en-IN" dirty="0"/>
              <a:t>Slope of peak exercise ST segment</a:t>
            </a:r>
          </a:p>
        </p:txBody>
      </p:sp>
      <p:sp>
        <p:nvSpPr>
          <p:cNvPr id="3" name="Text Placeholder 2">
            <a:extLst>
              <a:ext uri="{FF2B5EF4-FFF2-40B4-BE49-F238E27FC236}">
                <a16:creationId xmlns:a16="http://schemas.microsoft.com/office/drawing/2014/main" xmlns="" id="{3325AB86-9C72-4281-8A56-72518FE73B08}"/>
              </a:ext>
            </a:extLst>
          </p:cNvPr>
          <p:cNvSpPr>
            <a:spLocks noGrp="1"/>
          </p:cNvSpPr>
          <p:nvPr>
            <p:ph type="body" idx="1"/>
          </p:nvPr>
        </p:nvSpPr>
        <p:spPr>
          <a:xfrm>
            <a:off x="1097280" y="2057400"/>
            <a:ext cx="4639736" cy="361950"/>
          </a:xfrm>
        </p:spPr>
        <p:txBody>
          <a:bodyPr>
            <a:normAutofit fontScale="92500"/>
          </a:bodyPr>
          <a:lstStyle/>
          <a:p>
            <a:r>
              <a:rPr lang="en-IN" sz="1800" cap="none" dirty="0"/>
              <a:t>For diseased subset:-</a:t>
            </a:r>
          </a:p>
        </p:txBody>
      </p:sp>
      <p:sp>
        <p:nvSpPr>
          <p:cNvPr id="5" name="Text Placeholder 4">
            <a:extLst>
              <a:ext uri="{FF2B5EF4-FFF2-40B4-BE49-F238E27FC236}">
                <a16:creationId xmlns:a16="http://schemas.microsoft.com/office/drawing/2014/main" xmlns="" id="{A98DF95E-3C37-43A4-8D2A-555102A603A0}"/>
              </a:ext>
            </a:extLst>
          </p:cNvPr>
          <p:cNvSpPr>
            <a:spLocks noGrp="1"/>
          </p:cNvSpPr>
          <p:nvPr>
            <p:ph type="body" sz="quarter" idx="3"/>
          </p:nvPr>
        </p:nvSpPr>
        <p:spPr>
          <a:xfrm>
            <a:off x="5737016" y="2057400"/>
            <a:ext cx="4639736" cy="361950"/>
          </a:xfrm>
        </p:spPr>
        <p:txBody>
          <a:bodyPr>
            <a:normAutofit fontScale="92500"/>
          </a:bodyPr>
          <a:lstStyle/>
          <a:p>
            <a:r>
              <a:rPr lang="en-IN" sz="1800" cap="none" dirty="0"/>
              <a:t>For non-diseased subset:-</a:t>
            </a:r>
          </a:p>
        </p:txBody>
      </p:sp>
      <p:sp>
        <p:nvSpPr>
          <p:cNvPr id="11" name="TextBox 10">
            <a:extLst>
              <a:ext uri="{FF2B5EF4-FFF2-40B4-BE49-F238E27FC236}">
                <a16:creationId xmlns:a16="http://schemas.microsoft.com/office/drawing/2014/main" xmlns="" id="{368887C3-645D-4635-B9DD-26EC5AA37366}"/>
              </a:ext>
            </a:extLst>
          </p:cNvPr>
          <p:cNvSpPr txBox="1"/>
          <p:nvPr/>
        </p:nvSpPr>
        <p:spPr>
          <a:xfrm>
            <a:off x="9679305" y="2838450"/>
            <a:ext cx="1476375" cy="738664"/>
          </a:xfrm>
          <a:prstGeom prst="rect">
            <a:avLst/>
          </a:prstGeom>
          <a:noFill/>
        </p:spPr>
        <p:txBody>
          <a:bodyPr wrap="square" rtlCol="0">
            <a:spAutoFit/>
          </a:bodyPr>
          <a:lstStyle/>
          <a:p>
            <a:r>
              <a:rPr lang="en-IN" sz="1400" dirty="0"/>
              <a:t>0 -&gt; </a:t>
            </a:r>
            <a:r>
              <a:rPr lang="en-IN" sz="1400" dirty="0" err="1"/>
              <a:t>downsloping</a:t>
            </a:r>
            <a:endParaRPr lang="en-IN" sz="1400" dirty="0"/>
          </a:p>
          <a:p>
            <a:r>
              <a:rPr lang="en-IN" sz="1400" dirty="0"/>
              <a:t>1 -&gt; flat</a:t>
            </a:r>
          </a:p>
          <a:p>
            <a:r>
              <a:rPr lang="en-IN" sz="1400" dirty="0"/>
              <a:t>2 -&gt; upsloping</a:t>
            </a:r>
          </a:p>
        </p:txBody>
      </p:sp>
      <p:sp>
        <p:nvSpPr>
          <p:cNvPr id="12" name="TextBox 11">
            <a:extLst>
              <a:ext uri="{FF2B5EF4-FFF2-40B4-BE49-F238E27FC236}">
                <a16:creationId xmlns:a16="http://schemas.microsoft.com/office/drawing/2014/main" xmlns="" id="{C0729B0E-9874-4C8B-A3D4-762D59AE5643}"/>
              </a:ext>
            </a:extLst>
          </p:cNvPr>
          <p:cNvSpPr txBox="1"/>
          <p:nvPr/>
        </p:nvSpPr>
        <p:spPr>
          <a:xfrm>
            <a:off x="1485899" y="5629275"/>
            <a:ext cx="8067675" cy="584775"/>
          </a:xfrm>
          <a:prstGeom prst="rect">
            <a:avLst/>
          </a:prstGeom>
          <a:noFill/>
        </p:spPr>
        <p:txBody>
          <a:bodyPr wrap="square" rtlCol="0">
            <a:spAutoFit/>
          </a:bodyPr>
          <a:lstStyle/>
          <a:p>
            <a:r>
              <a:rPr lang="en-IN" sz="1600" dirty="0"/>
              <a:t>ST depression induced by exercise relative to rest is observed more in individuals with heart disease while a large proportion of non diseased people show flat or normal </a:t>
            </a:r>
            <a:r>
              <a:rPr lang="en-IN" sz="1600" dirty="0" err="1"/>
              <a:t>st</a:t>
            </a:r>
            <a:r>
              <a:rPr lang="en-IN" sz="1600" dirty="0"/>
              <a:t> slope.</a:t>
            </a:r>
          </a:p>
        </p:txBody>
      </p:sp>
      <p:pic>
        <p:nvPicPr>
          <p:cNvPr id="9" name="Content Placeholder 8">
            <a:extLst>
              <a:ext uri="{FF2B5EF4-FFF2-40B4-BE49-F238E27FC236}">
                <a16:creationId xmlns:a16="http://schemas.microsoft.com/office/drawing/2014/main" xmlns="" id="{5098F0B7-C758-4089-8743-B8A518CC26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88258" y="2490786"/>
            <a:ext cx="3581371" cy="2911475"/>
          </a:xfrm>
        </p:spPr>
      </p:pic>
      <p:pic>
        <p:nvPicPr>
          <p:cNvPr id="16" name="Content Placeholder 15">
            <a:extLst>
              <a:ext uri="{FF2B5EF4-FFF2-40B4-BE49-F238E27FC236}">
                <a16:creationId xmlns:a16="http://schemas.microsoft.com/office/drawing/2014/main" xmlns="" id="{EE166263-AD1F-4DDA-A9CF-0C27C2CA255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37016" y="2490786"/>
            <a:ext cx="3581371" cy="2911475"/>
          </a:xfrm>
        </p:spPr>
      </p:pic>
    </p:spTree>
    <p:extLst>
      <p:ext uri="{BB962C8B-B14F-4D97-AF65-F5344CB8AC3E}">
        <p14:creationId xmlns:p14="http://schemas.microsoft.com/office/powerpoint/2010/main" val="180638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832FD-7C52-4940-81A9-494E629D4DBD}"/>
              </a:ext>
            </a:extLst>
          </p:cNvPr>
          <p:cNvSpPr>
            <a:spLocks noGrp="1"/>
          </p:cNvSpPr>
          <p:nvPr>
            <p:ph type="title"/>
          </p:nvPr>
        </p:nvSpPr>
        <p:spPr/>
        <p:txBody>
          <a:bodyPr/>
          <a:lstStyle/>
          <a:p>
            <a:r>
              <a:rPr lang="en-IN" dirty="0"/>
              <a:t>Understanding the dataset</a:t>
            </a:r>
          </a:p>
        </p:txBody>
      </p:sp>
      <p:sp>
        <p:nvSpPr>
          <p:cNvPr id="3" name="Content Placeholder 2">
            <a:extLst>
              <a:ext uri="{FF2B5EF4-FFF2-40B4-BE49-F238E27FC236}">
                <a16:creationId xmlns:a16="http://schemas.microsoft.com/office/drawing/2014/main" xmlns="" id="{76228535-E47B-4BFB-AD17-C33F9F86A0D3}"/>
              </a:ext>
            </a:extLst>
          </p:cNvPr>
          <p:cNvSpPr>
            <a:spLocks noGrp="1"/>
          </p:cNvSpPr>
          <p:nvPr>
            <p:ph idx="1"/>
          </p:nvPr>
        </p:nvSpPr>
        <p:spPr/>
        <p:txBody>
          <a:bodyPr/>
          <a:lstStyle/>
          <a:p>
            <a:pPr>
              <a:buFont typeface="Wingdings" panose="05000000000000000000" pitchFamily="2" charset="2"/>
              <a:buChar char="§"/>
            </a:pPr>
            <a:r>
              <a:rPr lang="en-IN" dirty="0"/>
              <a:t> The dataset was loaded in R using the read.csv command and viewed using the View command.</a:t>
            </a:r>
          </a:p>
          <a:p>
            <a:pPr>
              <a:buFont typeface="Wingdings" panose="05000000000000000000" pitchFamily="2" charset="2"/>
              <a:buChar char="§"/>
            </a:pPr>
            <a:r>
              <a:rPr lang="en-IN" dirty="0"/>
              <a:t> The dataset consists of 14 columns and data of 303 individuals. The variables can be explained as in the following table:-</a:t>
            </a:r>
          </a:p>
        </p:txBody>
      </p:sp>
      <p:graphicFrame>
        <p:nvGraphicFramePr>
          <p:cNvPr id="4" name="Table 4">
            <a:extLst>
              <a:ext uri="{FF2B5EF4-FFF2-40B4-BE49-F238E27FC236}">
                <a16:creationId xmlns:a16="http://schemas.microsoft.com/office/drawing/2014/main" xmlns="" id="{B6223128-DCC0-49C1-AA86-F336DBC6ECC5}"/>
              </a:ext>
            </a:extLst>
          </p:cNvPr>
          <p:cNvGraphicFramePr>
            <a:graphicFrameLocks noGrp="1"/>
          </p:cNvGraphicFramePr>
          <p:nvPr>
            <p:extLst>
              <p:ext uri="{D42A27DB-BD31-4B8C-83A1-F6EECF244321}">
                <p14:modId xmlns:p14="http://schemas.microsoft.com/office/powerpoint/2010/main" val="259375165"/>
              </p:ext>
            </p:extLst>
          </p:nvPr>
        </p:nvGraphicFramePr>
        <p:xfrm>
          <a:off x="1228725" y="3758141"/>
          <a:ext cx="9772650" cy="2026920"/>
        </p:xfrm>
        <a:graphic>
          <a:graphicData uri="http://schemas.openxmlformats.org/drawingml/2006/table">
            <a:tbl>
              <a:tblPr firstRow="1" bandRow="1">
                <a:tableStyleId>{5C22544A-7EE6-4342-B048-85BDC9FD1C3A}</a:tableStyleId>
              </a:tblPr>
              <a:tblGrid>
                <a:gridCol w="2785205">
                  <a:extLst>
                    <a:ext uri="{9D8B030D-6E8A-4147-A177-3AD203B41FA5}">
                      <a16:colId xmlns:a16="http://schemas.microsoft.com/office/drawing/2014/main" xmlns="" val="4122647755"/>
                    </a:ext>
                  </a:extLst>
                </a:gridCol>
                <a:gridCol w="6987445">
                  <a:extLst>
                    <a:ext uri="{9D8B030D-6E8A-4147-A177-3AD203B41FA5}">
                      <a16:colId xmlns:a16="http://schemas.microsoft.com/office/drawing/2014/main" xmlns="" val="2144741087"/>
                    </a:ext>
                  </a:extLst>
                </a:gridCol>
              </a:tblGrid>
              <a:tr h="370840">
                <a:tc>
                  <a:txBody>
                    <a:bodyPr/>
                    <a:lstStyle/>
                    <a:p>
                      <a:pPr algn="ctr"/>
                      <a:r>
                        <a:rPr lang="en-IN" dirty="0"/>
                        <a:t>Variable</a:t>
                      </a:r>
                    </a:p>
                  </a:txBody>
                  <a:tcPr/>
                </a:tc>
                <a:tc>
                  <a:txBody>
                    <a:bodyPr/>
                    <a:lstStyle/>
                    <a:p>
                      <a:pPr algn="ctr"/>
                      <a:r>
                        <a:rPr lang="en-IN" dirty="0"/>
                        <a:t>Description</a:t>
                      </a:r>
                    </a:p>
                  </a:txBody>
                  <a:tcPr/>
                </a:tc>
                <a:extLst>
                  <a:ext uri="{0D108BD9-81ED-4DB2-BD59-A6C34878D82A}">
                    <a16:rowId xmlns:a16="http://schemas.microsoft.com/office/drawing/2014/main" xmlns="" val="3610056013"/>
                  </a:ext>
                </a:extLst>
              </a:tr>
              <a:tr h="370840">
                <a:tc>
                  <a:txBody>
                    <a:bodyPr/>
                    <a:lstStyle/>
                    <a:p>
                      <a:r>
                        <a:rPr lang="en-IN" dirty="0"/>
                        <a:t>age</a:t>
                      </a:r>
                    </a:p>
                  </a:txBody>
                  <a:tcPr/>
                </a:tc>
                <a:tc>
                  <a:txBody>
                    <a:bodyPr/>
                    <a:lstStyle/>
                    <a:p>
                      <a:r>
                        <a:rPr lang="en-IN" dirty="0"/>
                        <a:t>Age of the individual</a:t>
                      </a:r>
                    </a:p>
                  </a:txBody>
                  <a:tcPr/>
                </a:tc>
                <a:extLst>
                  <a:ext uri="{0D108BD9-81ED-4DB2-BD59-A6C34878D82A}">
                    <a16:rowId xmlns:a16="http://schemas.microsoft.com/office/drawing/2014/main" xmlns="" val="3750046990"/>
                  </a:ext>
                </a:extLst>
              </a:tr>
              <a:tr h="370840">
                <a:tc>
                  <a:txBody>
                    <a:bodyPr/>
                    <a:lstStyle/>
                    <a:p>
                      <a:r>
                        <a:rPr lang="en-IN" dirty="0"/>
                        <a:t>sex</a:t>
                      </a:r>
                    </a:p>
                  </a:txBody>
                  <a:tcPr/>
                </a:tc>
                <a:tc>
                  <a:txBody>
                    <a:bodyPr/>
                    <a:lstStyle/>
                    <a:p>
                      <a:r>
                        <a:rPr lang="en-IN" dirty="0"/>
                        <a:t>Gender of the individual (0 = female, 1 = male)</a:t>
                      </a:r>
                    </a:p>
                  </a:txBody>
                  <a:tcPr/>
                </a:tc>
                <a:extLst>
                  <a:ext uri="{0D108BD9-81ED-4DB2-BD59-A6C34878D82A}">
                    <a16:rowId xmlns:a16="http://schemas.microsoft.com/office/drawing/2014/main" xmlns="" val="675369479"/>
                  </a:ext>
                </a:extLst>
              </a:tr>
              <a:tr h="370840">
                <a:tc>
                  <a:txBody>
                    <a:bodyPr/>
                    <a:lstStyle/>
                    <a:p>
                      <a:r>
                        <a:rPr lang="en-IN" dirty="0"/>
                        <a:t>cp</a:t>
                      </a:r>
                    </a:p>
                  </a:txBody>
                  <a:tcPr/>
                </a:tc>
                <a:tc>
                  <a:txBody>
                    <a:bodyPr/>
                    <a:lstStyle/>
                    <a:p>
                      <a:r>
                        <a:rPr lang="en-IN" dirty="0"/>
                        <a:t>Chest pain type</a:t>
                      </a:r>
                    </a:p>
                    <a:p>
                      <a:r>
                        <a:rPr lang="en-IN" dirty="0"/>
                        <a:t>(0 = typical angina, 1 = atypical angina, 2 = non-anginal pain, 3 = asymptomatic)</a:t>
                      </a:r>
                    </a:p>
                  </a:txBody>
                  <a:tcPr/>
                </a:tc>
                <a:extLst>
                  <a:ext uri="{0D108BD9-81ED-4DB2-BD59-A6C34878D82A}">
                    <a16:rowId xmlns:a16="http://schemas.microsoft.com/office/drawing/2014/main" xmlns="" val="782798212"/>
                  </a:ext>
                </a:extLst>
              </a:tr>
            </a:tbl>
          </a:graphicData>
        </a:graphic>
      </p:graphicFrame>
    </p:spTree>
    <p:extLst>
      <p:ext uri="{BB962C8B-B14F-4D97-AF65-F5344CB8AC3E}">
        <p14:creationId xmlns:p14="http://schemas.microsoft.com/office/powerpoint/2010/main" val="330186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654CE-D244-4D0A-A1CE-F1CEEDE2A891}"/>
              </a:ext>
            </a:extLst>
          </p:cNvPr>
          <p:cNvSpPr>
            <a:spLocks noGrp="1"/>
          </p:cNvSpPr>
          <p:nvPr>
            <p:ph type="title"/>
          </p:nvPr>
        </p:nvSpPr>
        <p:spPr/>
        <p:txBody>
          <a:bodyPr>
            <a:normAutofit/>
          </a:bodyPr>
          <a:lstStyle/>
          <a:p>
            <a:r>
              <a:rPr lang="en-IN" sz="4400" dirty="0"/>
              <a:t>No. of major arteries coloured by fluoroscopy</a:t>
            </a:r>
          </a:p>
        </p:txBody>
      </p:sp>
      <p:sp>
        <p:nvSpPr>
          <p:cNvPr id="3" name="Text Placeholder 2">
            <a:extLst>
              <a:ext uri="{FF2B5EF4-FFF2-40B4-BE49-F238E27FC236}">
                <a16:creationId xmlns:a16="http://schemas.microsoft.com/office/drawing/2014/main" xmlns="" id="{3325AB86-9C72-4281-8A56-72518FE73B08}"/>
              </a:ext>
            </a:extLst>
          </p:cNvPr>
          <p:cNvSpPr>
            <a:spLocks noGrp="1"/>
          </p:cNvSpPr>
          <p:nvPr>
            <p:ph type="body" idx="1"/>
          </p:nvPr>
        </p:nvSpPr>
        <p:spPr>
          <a:xfrm>
            <a:off x="1097280" y="2057400"/>
            <a:ext cx="4639736" cy="361950"/>
          </a:xfrm>
        </p:spPr>
        <p:txBody>
          <a:bodyPr>
            <a:normAutofit fontScale="92500"/>
          </a:bodyPr>
          <a:lstStyle/>
          <a:p>
            <a:r>
              <a:rPr lang="en-IN" sz="1800" cap="none" dirty="0"/>
              <a:t>For diseased subset:-</a:t>
            </a:r>
          </a:p>
        </p:txBody>
      </p:sp>
      <p:sp>
        <p:nvSpPr>
          <p:cNvPr id="5" name="Text Placeholder 4">
            <a:extLst>
              <a:ext uri="{FF2B5EF4-FFF2-40B4-BE49-F238E27FC236}">
                <a16:creationId xmlns:a16="http://schemas.microsoft.com/office/drawing/2014/main" xmlns="" id="{A98DF95E-3C37-43A4-8D2A-555102A603A0}"/>
              </a:ext>
            </a:extLst>
          </p:cNvPr>
          <p:cNvSpPr>
            <a:spLocks noGrp="1"/>
          </p:cNvSpPr>
          <p:nvPr>
            <p:ph type="body" sz="quarter" idx="3"/>
          </p:nvPr>
        </p:nvSpPr>
        <p:spPr>
          <a:xfrm>
            <a:off x="5737016" y="2057400"/>
            <a:ext cx="4639736" cy="361950"/>
          </a:xfrm>
        </p:spPr>
        <p:txBody>
          <a:bodyPr>
            <a:normAutofit fontScale="92500"/>
          </a:bodyPr>
          <a:lstStyle/>
          <a:p>
            <a:r>
              <a:rPr lang="en-IN" sz="1800" cap="none" dirty="0"/>
              <a:t>For non-diseased subset:-</a:t>
            </a:r>
          </a:p>
        </p:txBody>
      </p:sp>
      <p:sp>
        <p:nvSpPr>
          <p:cNvPr id="12" name="TextBox 11">
            <a:extLst>
              <a:ext uri="{FF2B5EF4-FFF2-40B4-BE49-F238E27FC236}">
                <a16:creationId xmlns:a16="http://schemas.microsoft.com/office/drawing/2014/main" xmlns="" id="{C0729B0E-9874-4C8B-A3D4-762D59AE5643}"/>
              </a:ext>
            </a:extLst>
          </p:cNvPr>
          <p:cNvSpPr txBox="1"/>
          <p:nvPr/>
        </p:nvSpPr>
        <p:spPr>
          <a:xfrm>
            <a:off x="1485899" y="5629275"/>
            <a:ext cx="8067675" cy="584775"/>
          </a:xfrm>
          <a:prstGeom prst="rect">
            <a:avLst/>
          </a:prstGeom>
          <a:noFill/>
        </p:spPr>
        <p:txBody>
          <a:bodyPr wrap="square" rtlCol="0">
            <a:spAutoFit/>
          </a:bodyPr>
          <a:lstStyle/>
          <a:p>
            <a:r>
              <a:rPr lang="en-IN" sz="1600" dirty="0"/>
              <a:t>Individuals with heart disease have one or more major arteries blocked (hence not </a:t>
            </a:r>
            <a:r>
              <a:rPr lang="en-IN" sz="1600" dirty="0" err="1"/>
              <a:t>colored</a:t>
            </a:r>
            <a:r>
              <a:rPr lang="en-IN" sz="1600" dirty="0"/>
              <a:t> by fluoroscopy).</a:t>
            </a:r>
          </a:p>
        </p:txBody>
      </p:sp>
      <p:pic>
        <p:nvPicPr>
          <p:cNvPr id="8" name="Content Placeholder 7">
            <a:extLst>
              <a:ext uri="{FF2B5EF4-FFF2-40B4-BE49-F238E27FC236}">
                <a16:creationId xmlns:a16="http://schemas.microsoft.com/office/drawing/2014/main" xmlns="" id="{7A67C413-4A27-40F7-9A79-299907EDD2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02558" y="2511426"/>
            <a:ext cx="3581371" cy="2911475"/>
          </a:xfrm>
        </p:spPr>
      </p:pic>
      <p:pic>
        <p:nvPicPr>
          <p:cNvPr id="15" name="Content Placeholder 14">
            <a:extLst>
              <a:ext uri="{FF2B5EF4-FFF2-40B4-BE49-F238E27FC236}">
                <a16:creationId xmlns:a16="http://schemas.microsoft.com/office/drawing/2014/main" xmlns="" id="{3216A064-708E-4D3F-AAFD-BAD91C2AE36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73850" y="2568575"/>
            <a:ext cx="3581371" cy="2911475"/>
          </a:xfrm>
        </p:spPr>
      </p:pic>
    </p:spTree>
    <p:extLst>
      <p:ext uri="{BB962C8B-B14F-4D97-AF65-F5344CB8AC3E}">
        <p14:creationId xmlns:p14="http://schemas.microsoft.com/office/powerpoint/2010/main" val="1969506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654CE-D244-4D0A-A1CE-F1CEEDE2A891}"/>
              </a:ext>
            </a:extLst>
          </p:cNvPr>
          <p:cNvSpPr>
            <a:spLocks noGrp="1"/>
          </p:cNvSpPr>
          <p:nvPr>
            <p:ph type="title"/>
          </p:nvPr>
        </p:nvSpPr>
        <p:spPr/>
        <p:txBody>
          <a:bodyPr/>
          <a:lstStyle/>
          <a:p>
            <a:r>
              <a:rPr lang="en-IN" dirty="0"/>
              <a:t>Thalassemia</a:t>
            </a:r>
          </a:p>
        </p:txBody>
      </p:sp>
      <p:sp>
        <p:nvSpPr>
          <p:cNvPr id="3" name="Text Placeholder 2">
            <a:extLst>
              <a:ext uri="{FF2B5EF4-FFF2-40B4-BE49-F238E27FC236}">
                <a16:creationId xmlns:a16="http://schemas.microsoft.com/office/drawing/2014/main" xmlns="" id="{3325AB86-9C72-4281-8A56-72518FE73B08}"/>
              </a:ext>
            </a:extLst>
          </p:cNvPr>
          <p:cNvSpPr>
            <a:spLocks noGrp="1"/>
          </p:cNvSpPr>
          <p:nvPr>
            <p:ph type="body" idx="1"/>
          </p:nvPr>
        </p:nvSpPr>
        <p:spPr>
          <a:xfrm>
            <a:off x="1097280" y="2057400"/>
            <a:ext cx="4639736" cy="361950"/>
          </a:xfrm>
        </p:spPr>
        <p:txBody>
          <a:bodyPr>
            <a:normAutofit fontScale="92500"/>
          </a:bodyPr>
          <a:lstStyle/>
          <a:p>
            <a:r>
              <a:rPr lang="en-IN" sz="1800" cap="none" dirty="0"/>
              <a:t>For diseased subset:-</a:t>
            </a:r>
          </a:p>
        </p:txBody>
      </p:sp>
      <p:sp>
        <p:nvSpPr>
          <p:cNvPr id="5" name="Text Placeholder 4">
            <a:extLst>
              <a:ext uri="{FF2B5EF4-FFF2-40B4-BE49-F238E27FC236}">
                <a16:creationId xmlns:a16="http://schemas.microsoft.com/office/drawing/2014/main" xmlns="" id="{A98DF95E-3C37-43A4-8D2A-555102A603A0}"/>
              </a:ext>
            </a:extLst>
          </p:cNvPr>
          <p:cNvSpPr>
            <a:spLocks noGrp="1"/>
          </p:cNvSpPr>
          <p:nvPr>
            <p:ph type="body" sz="quarter" idx="3"/>
          </p:nvPr>
        </p:nvSpPr>
        <p:spPr>
          <a:xfrm>
            <a:off x="5737016" y="2057400"/>
            <a:ext cx="4639736" cy="361950"/>
          </a:xfrm>
        </p:spPr>
        <p:txBody>
          <a:bodyPr>
            <a:normAutofit fontScale="92500"/>
          </a:bodyPr>
          <a:lstStyle/>
          <a:p>
            <a:r>
              <a:rPr lang="en-IN" sz="1800" cap="none" dirty="0"/>
              <a:t>For non-diseased subset:-</a:t>
            </a:r>
          </a:p>
        </p:txBody>
      </p:sp>
      <p:sp>
        <p:nvSpPr>
          <p:cNvPr id="11" name="TextBox 10">
            <a:extLst>
              <a:ext uri="{FF2B5EF4-FFF2-40B4-BE49-F238E27FC236}">
                <a16:creationId xmlns:a16="http://schemas.microsoft.com/office/drawing/2014/main" xmlns="" id="{368887C3-645D-4635-B9DD-26EC5AA37366}"/>
              </a:ext>
            </a:extLst>
          </p:cNvPr>
          <p:cNvSpPr txBox="1"/>
          <p:nvPr/>
        </p:nvSpPr>
        <p:spPr>
          <a:xfrm>
            <a:off x="9696450" y="2838450"/>
            <a:ext cx="1600200" cy="954107"/>
          </a:xfrm>
          <a:prstGeom prst="rect">
            <a:avLst/>
          </a:prstGeom>
          <a:noFill/>
        </p:spPr>
        <p:txBody>
          <a:bodyPr wrap="square" rtlCol="0">
            <a:spAutoFit/>
          </a:bodyPr>
          <a:lstStyle/>
          <a:p>
            <a:r>
              <a:rPr lang="en-IN" sz="1400" dirty="0"/>
              <a:t>1 -&gt; normal</a:t>
            </a:r>
          </a:p>
          <a:p>
            <a:r>
              <a:rPr lang="en-IN" sz="1400" dirty="0"/>
              <a:t>2 -&gt; fixed defect</a:t>
            </a:r>
          </a:p>
          <a:p>
            <a:r>
              <a:rPr lang="en-IN" sz="1400" dirty="0"/>
              <a:t>3 -&gt; reversible defect</a:t>
            </a:r>
          </a:p>
        </p:txBody>
      </p:sp>
      <p:sp>
        <p:nvSpPr>
          <p:cNvPr id="12" name="TextBox 11">
            <a:extLst>
              <a:ext uri="{FF2B5EF4-FFF2-40B4-BE49-F238E27FC236}">
                <a16:creationId xmlns:a16="http://schemas.microsoft.com/office/drawing/2014/main" xmlns="" id="{C0729B0E-9874-4C8B-A3D4-762D59AE5643}"/>
              </a:ext>
            </a:extLst>
          </p:cNvPr>
          <p:cNvSpPr txBox="1"/>
          <p:nvPr/>
        </p:nvSpPr>
        <p:spPr>
          <a:xfrm>
            <a:off x="1485900" y="5629275"/>
            <a:ext cx="7772400" cy="338554"/>
          </a:xfrm>
          <a:prstGeom prst="rect">
            <a:avLst/>
          </a:prstGeom>
          <a:noFill/>
        </p:spPr>
        <p:txBody>
          <a:bodyPr wrap="square" rtlCol="0">
            <a:spAutoFit/>
          </a:bodyPr>
          <a:lstStyle/>
          <a:p>
            <a:r>
              <a:rPr lang="en-IN" sz="1600" dirty="0"/>
              <a:t>Most number of individuals with heart disease have fixed defect of thalassemia.</a:t>
            </a:r>
          </a:p>
        </p:txBody>
      </p:sp>
      <p:pic>
        <p:nvPicPr>
          <p:cNvPr id="9" name="Content Placeholder 8">
            <a:extLst>
              <a:ext uri="{FF2B5EF4-FFF2-40B4-BE49-F238E27FC236}">
                <a16:creationId xmlns:a16="http://schemas.microsoft.com/office/drawing/2014/main" xmlns="" id="{A8C5F974-4BC8-4C01-8B22-8614D051B3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02558" y="2490786"/>
            <a:ext cx="3581371" cy="2911475"/>
          </a:xfrm>
        </p:spPr>
      </p:pic>
      <p:pic>
        <p:nvPicPr>
          <p:cNvPr id="16" name="Content Placeholder 15">
            <a:extLst>
              <a:ext uri="{FF2B5EF4-FFF2-40B4-BE49-F238E27FC236}">
                <a16:creationId xmlns:a16="http://schemas.microsoft.com/office/drawing/2014/main" xmlns="" id="{18D18D34-7AD6-4D3A-A8E9-DB26EF34E3F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64240" y="2490785"/>
            <a:ext cx="3581371" cy="2911475"/>
          </a:xfrm>
        </p:spPr>
      </p:pic>
    </p:spTree>
    <p:extLst>
      <p:ext uri="{BB962C8B-B14F-4D97-AF65-F5344CB8AC3E}">
        <p14:creationId xmlns:p14="http://schemas.microsoft.com/office/powerpoint/2010/main" val="4075797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BB424-80BD-454D-A618-C889AF739CAB}"/>
              </a:ext>
            </a:extLst>
          </p:cNvPr>
          <p:cNvSpPr>
            <a:spLocks noGrp="1"/>
          </p:cNvSpPr>
          <p:nvPr>
            <p:ph type="title"/>
          </p:nvPr>
        </p:nvSpPr>
        <p:spPr/>
        <p:txBody>
          <a:bodyPr/>
          <a:lstStyle/>
          <a:p>
            <a:r>
              <a:rPr lang="en-IN" dirty="0"/>
              <a:t>Division of data into test and train</a:t>
            </a:r>
          </a:p>
        </p:txBody>
      </p:sp>
      <p:sp>
        <p:nvSpPr>
          <p:cNvPr id="3" name="Content Placeholder 2">
            <a:extLst>
              <a:ext uri="{FF2B5EF4-FFF2-40B4-BE49-F238E27FC236}">
                <a16:creationId xmlns:a16="http://schemas.microsoft.com/office/drawing/2014/main" xmlns="" id="{8F7F0771-0FC2-4149-94CF-5CFD302437BF}"/>
              </a:ext>
            </a:extLst>
          </p:cNvPr>
          <p:cNvSpPr>
            <a:spLocks noGrp="1"/>
          </p:cNvSpPr>
          <p:nvPr>
            <p:ph idx="1"/>
          </p:nvPr>
        </p:nvSpPr>
        <p:spPr/>
        <p:txBody>
          <a:bodyPr/>
          <a:lstStyle/>
          <a:p>
            <a:pPr marL="0" indent="0">
              <a:buNone/>
            </a:pPr>
            <a:r>
              <a:rPr lang="en-IN" dirty="0"/>
              <a:t>The entire dataset is randomly divided into two parts- train and test</a:t>
            </a:r>
          </a:p>
          <a:p>
            <a:pPr marL="514350" indent="-514350">
              <a:buFont typeface="+mj-lt"/>
              <a:buAutoNum type="arabicPeriod"/>
            </a:pPr>
            <a:r>
              <a:rPr lang="en-IN" dirty="0"/>
              <a:t>Train: This part of the dataset is used for model building. Analysis is done for this dataset and an appropriate model is built according to requirements.</a:t>
            </a:r>
          </a:p>
          <a:p>
            <a:pPr marL="514350" indent="-514350">
              <a:buFont typeface="+mj-lt"/>
              <a:buAutoNum type="arabicPeriod"/>
            </a:pPr>
            <a:r>
              <a:rPr lang="en-IN" dirty="0"/>
              <a:t>Test: This part of the dataset is used to test the model on. After getting the output via the model on this data, it can be compared to the original output and the accuracy of the original model can be predicted</a:t>
            </a:r>
          </a:p>
          <a:p>
            <a:endParaRPr lang="en-IN" dirty="0"/>
          </a:p>
        </p:txBody>
      </p:sp>
    </p:spTree>
    <p:extLst>
      <p:ext uri="{BB962C8B-B14F-4D97-AF65-F5344CB8AC3E}">
        <p14:creationId xmlns:p14="http://schemas.microsoft.com/office/powerpoint/2010/main" val="19553387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Tools Used for Division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 caret library is used for division of data.</a:t>
            </a:r>
          </a:p>
          <a:p>
            <a:pPr>
              <a:buFont typeface="Arial" panose="020B0604020202020204" pitchFamily="34" charset="0"/>
              <a:buChar char="•"/>
            </a:pPr>
            <a:r>
              <a:rPr lang="en-IN" dirty="0"/>
              <a:t> </a:t>
            </a:r>
            <a:r>
              <a:rPr lang="en-IN" dirty="0" err="1"/>
              <a:t>createDataPartition</a:t>
            </a:r>
            <a:r>
              <a:rPr lang="en-IN" dirty="0"/>
              <a:t>() function is used to divide the data.</a:t>
            </a:r>
          </a:p>
          <a:p>
            <a:pPr>
              <a:buFont typeface="Arial" panose="020B0604020202020204" pitchFamily="34" charset="0"/>
              <a:buChar char="•"/>
            </a:pPr>
            <a:r>
              <a:rPr lang="en-IN" dirty="0"/>
              <a:t> The dependent variable , i.e., ‘target’ is used as the basis of the division in order to avoid any biasness.</a:t>
            </a:r>
          </a:p>
          <a:p>
            <a:pPr>
              <a:buFont typeface="Arial" panose="020B0604020202020204" pitchFamily="34" charset="0"/>
              <a:buChar char="•"/>
            </a:pPr>
            <a:r>
              <a:rPr lang="en-IN" dirty="0"/>
              <a:t> 60% of data is taken for the train dataset and the rest 40% of data is taken for the test dataset.  </a:t>
            </a:r>
          </a:p>
        </p:txBody>
      </p:sp>
    </p:spTree>
    <p:extLst>
      <p:ext uri="{BB962C8B-B14F-4D97-AF65-F5344CB8AC3E}">
        <p14:creationId xmlns:p14="http://schemas.microsoft.com/office/powerpoint/2010/main" val="3728446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776" y="1085852"/>
            <a:ext cx="6965245" cy="609599"/>
          </a:xfrm>
        </p:spPr>
        <p:txBody>
          <a:bodyPr>
            <a:normAutofit fontScale="90000"/>
          </a:bodyPr>
          <a:lstStyle/>
          <a:p>
            <a:r>
              <a:rPr lang="en-US" sz="5200" dirty="0"/>
              <a:t>Logistic</a:t>
            </a:r>
            <a:r>
              <a:rPr lang="en-US" dirty="0"/>
              <a:t> Regression</a:t>
            </a:r>
          </a:p>
        </p:txBody>
      </p:sp>
      <p:sp>
        <p:nvSpPr>
          <p:cNvPr id="3" name="Content Placeholder 2"/>
          <p:cNvSpPr>
            <a:spLocks noGrp="1"/>
          </p:cNvSpPr>
          <p:nvPr>
            <p:ph idx="1"/>
          </p:nvPr>
        </p:nvSpPr>
        <p:spPr>
          <a:xfrm>
            <a:off x="2209800" y="2228850"/>
            <a:ext cx="7496175" cy="3432362"/>
          </a:xfrm>
        </p:spPr>
        <p:txBody>
          <a:bodyPr>
            <a:normAutofit/>
          </a:bodyPr>
          <a:lstStyle/>
          <a:p>
            <a:pPr marL="0" indent="0">
              <a:buNone/>
            </a:pPr>
            <a:r>
              <a:rPr lang="en-US" dirty="0">
                <a:cs typeface="Arial" pitchFamily="34" charset="0"/>
              </a:rPr>
              <a:t>Logistic Regression is a statistical model used for binary classification, that is prediction of the type this or that, yes or no, A or B, etc.</a:t>
            </a:r>
          </a:p>
          <a:p>
            <a:pPr marL="0" indent="0">
              <a:buNone/>
            </a:pPr>
            <a:r>
              <a:rPr lang="en-US" dirty="0">
                <a:cs typeface="Arial" pitchFamily="34" charset="0"/>
              </a:rPr>
              <a:t>For binary data, the goal is to model the probability </a:t>
            </a:r>
            <a:r>
              <a:rPr lang="en-US" i="1" dirty="0">
                <a:cs typeface="Arial" pitchFamily="34" charset="0"/>
              </a:rPr>
              <a:t>p</a:t>
            </a:r>
            <a:r>
              <a:rPr lang="en-US" dirty="0">
                <a:cs typeface="Arial" pitchFamily="34" charset="0"/>
              </a:rPr>
              <a:t> that one of two outcomes occurs.</a:t>
            </a:r>
          </a:p>
          <a:p>
            <a:pPr marL="0" indent="0" algn="ctr">
              <a:buNone/>
            </a:pPr>
            <a:r>
              <a:rPr lang="en-US" b="1" dirty="0">
                <a:cs typeface="Arial" pitchFamily="34" charset="0"/>
              </a:rPr>
              <a:t>ln[</a:t>
            </a:r>
            <a:r>
              <a:rPr lang="en-US" b="1" i="1" dirty="0">
                <a:cs typeface="Arial" pitchFamily="34" charset="0"/>
              </a:rPr>
              <a:t>p</a:t>
            </a:r>
            <a:r>
              <a:rPr lang="en-US" b="1" dirty="0">
                <a:cs typeface="Arial" pitchFamily="34" charset="0"/>
              </a:rPr>
              <a:t>/(1-</a:t>
            </a:r>
            <a:r>
              <a:rPr lang="en-US" b="1" i="1" dirty="0">
                <a:cs typeface="Arial" pitchFamily="34" charset="0"/>
              </a:rPr>
              <a:t>p</a:t>
            </a:r>
            <a:r>
              <a:rPr lang="en-US" b="1" dirty="0">
                <a:cs typeface="Arial" pitchFamily="34" charset="0"/>
              </a:rPr>
              <a:t>)] = </a:t>
            </a:r>
            <a:r>
              <a:rPr lang="en-US" b="1" i="1" dirty="0">
                <a:cs typeface="Arial" pitchFamily="34" charset="0"/>
              </a:rPr>
              <a:t>b</a:t>
            </a:r>
            <a:r>
              <a:rPr lang="en-US" b="1" baseline="-25000" dirty="0">
                <a:cs typeface="Arial" pitchFamily="34" charset="0"/>
              </a:rPr>
              <a:t>0 </a:t>
            </a:r>
            <a:r>
              <a:rPr lang="en-US" b="1" i="1" dirty="0">
                <a:cs typeface="Arial" pitchFamily="34" charset="0"/>
              </a:rPr>
              <a:t>+ b</a:t>
            </a:r>
            <a:r>
              <a:rPr lang="en-US" b="1" baseline="-25000" dirty="0">
                <a:cs typeface="Arial" pitchFamily="34" charset="0"/>
              </a:rPr>
              <a:t>1</a:t>
            </a:r>
            <a:r>
              <a:rPr lang="en-US" b="1" i="1" dirty="0">
                <a:cs typeface="Arial" pitchFamily="34" charset="0"/>
              </a:rPr>
              <a:t>X</a:t>
            </a:r>
            <a:r>
              <a:rPr lang="en-US" b="1" baseline="-25000" dirty="0">
                <a:cs typeface="Arial" pitchFamily="34" charset="0"/>
              </a:rPr>
              <a:t>1</a:t>
            </a:r>
            <a:r>
              <a:rPr lang="en-US" b="1" dirty="0">
                <a:cs typeface="Arial" pitchFamily="34" charset="0"/>
              </a:rPr>
              <a:t> + </a:t>
            </a:r>
            <a:r>
              <a:rPr lang="en-US" b="1" i="1" dirty="0">
                <a:cs typeface="Arial" pitchFamily="34" charset="0"/>
              </a:rPr>
              <a:t>b</a:t>
            </a:r>
            <a:r>
              <a:rPr lang="en-US" b="1" baseline="-25000" dirty="0">
                <a:cs typeface="Arial" pitchFamily="34" charset="0"/>
              </a:rPr>
              <a:t>2</a:t>
            </a:r>
            <a:r>
              <a:rPr lang="en-US" b="1" i="1" dirty="0">
                <a:cs typeface="Arial" pitchFamily="34" charset="0"/>
              </a:rPr>
              <a:t>X</a:t>
            </a:r>
            <a:r>
              <a:rPr lang="en-US" b="1" baseline="-25000" dirty="0">
                <a:cs typeface="Arial" pitchFamily="34" charset="0"/>
              </a:rPr>
              <a:t>2</a:t>
            </a:r>
            <a:r>
              <a:rPr lang="en-US" b="1" dirty="0">
                <a:cs typeface="Arial" pitchFamily="34" charset="0"/>
              </a:rPr>
              <a:t> + … + </a:t>
            </a:r>
            <a:r>
              <a:rPr lang="en-US" b="1" i="1" dirty="0" err="1">
                <a:cs typeface="Arial" pitchFamily="34" charset="0"/>
              </a:rPr>
              <a:t>b</a:t>
            </a:r>
            <a:r>
              <a:rPr lang="en-US" b="1" i="1" baseline="-25000" dirty="0" err="1">
                <a:cs typeface="Arial" pitchFamily="34" charset="0"/>
              </a:rPr>
              <a:t>k</a:t>
            </a:r>
            <a:r>
              <a:rPr lang="en-US" b="1" i="1" dirty="0" err="1">
                <a:cs typeface="Arial" pitchFamily="34" charset="0"/>
              </a:rPr>
              <a:t>X</a:t>
            </a:r>
            <a:r>
              <a:rPr lang="en-US" b="1" i="1" baseline="-25000" dirty="0" err="1">
                <a:cs typeface="Arial" pitchFamily="34" charset="0"/>
              </a:rPr>
              <a:t>k</a:t>
            </a:r>
            <a:r>
              <a:rPr lang="en-US" b="1" dirty="0">
                <a:cs typeface="Arial" pitchFamily="34" charset="0"/>
              </a:rPr>
              <a:t> </a:t>
            </a:r>
            <a:r>
              <a:rPr lang="en-US" b="1" i="1" baseline="-25000" dirty="0">
                <a:cs typeface="Arial" pitchFamily="34" charset="0"/>
              </a:rPr>
              <a:t>      </a:t>
            </a:r>
          </a:p>
          <a:p>
            <a:pPr marL="0" indent="0">
              <a:buNone/>
            </a:pPr>
            <a:r>
              <a:rPr lang="en-US" dirty="0">
                <a:cs typeface="Arial" pitchFamily="34" charset="0"/>
              </a:rPr>
              <a:t>In Logistic Regression, we use </a:t>
            </a:r>
            <a:r>
              <a:rPr lang="en-US" b="1" dirty="0">
                <a:cs typeface="Arial" pitchFamily="34" charset="0"/>
              </a:rPr>
              <a:t>maximum likelihood method</a:t>
            </a:r>
            <a:r>
              <a:rPr lang="en-US" dirty="0">
                <a:cs typeface="Arial" pitchFamily="34" charset="0"/>
              </a:rPr>
              <a:t> to determine the best coefficients and eventually a good model fit.</a:t>
            </a:r>
          </a:p>
          <a:p>
            <a:pPr marL="0" indent="0">
              <a:buNone/>
            </a:pPr>
            <a:endParaRPr lang="en-US" dirty="0">
              <a:latin typeface="Arial" pitchFamily="34" charset="0"/>
              <a:cs typeface="Arial" pitchFamily="34" charset="0"/>
            </a:endParaRPr>
          </a:p>
        </p:txBody>
      </p:sp>
    </p:spTree>
    <p:extLst>
      <p:ext uri="{BB962C8B-B14F-4D97-AF65-F5344CB8AC3E}">
        <p14:creationId xmlns:p14="http://schemas.microsoft.com/office/powerpoint/2010/main" val="2697492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Modeling:</a:t>
            </a:r>
          </a:p>
        </p:txBody>
      </p:sp>
      <p:sp>
        <p:nvSpPr>
          <p:cNvPr id="6" name="Subtitle 3"/>
          <p:cNvSpPr>
            <a:spLocks noGrp="1"/>
          </p:cNvSpPr>
          <p:nvPr>
            <p:ph idx="1"/>
          </p:nvPr>
        </p:nvSpPr>
        <p:spPr>
          <a:prstGeom prst="rect">
            <a:avLst/>
          </a:prstGeom>
        </p:spPr>
        <p:txBody>
          <a:bodyPr>
            <a:normAutofit/>
          </a:bodyPr>
          <a:lstStyle/>
          <a:p>
            <a:pPr algn="l"/>
            <a:r>
              <a:rPr lang="en-US" dirty="0">
                <a:cs typeface="Arial" pitchFamily="34" charset="0"/>
              </a:rPr>
              <a:t>Why this approach?</a:t>
            </a:r>
          </a:p>
          <a:p>
            <a:pPr algn="l"/>
            <a:r>
              <a:rPr lang="en-US" dirty="0">
                <a:cs typeface="Arial" pitchFamily="34" charset="0"/>
              </a:rPr>
              <a:t>We have used Logistic Regression because the dependent variable (whether a person suffers from heart disease or not) is categorical, that is it has values:</a:t>
            </a:r>
          </a:p>
          <a:p>
            <a:pPr algn="l"/>
            <a:r>
              <a:rPr lang="en-US" dirty="0">
                <a:cs typeface="Arial" pitchFamily="34" charset="0"/>
              </a:rPr>
              <a:t>0- person does not suffers from heart disease</a:t>
            </a:r>
          </a:p>
          <a:p>
            <a:pPr algn="l"/>
            <a:r>
              <a:rPr lang="en-US" dirty="0">
                <a:cs typeface="Arial" pitchFamily="34" charset="0"/>
              </a:rPr>
              <a:t>		OR</a:t>
            </a:r>
          </a:p>
          <a:p>
            <a:pPr algn="l"/>
            <a:r>
              <a:rPr lang="en-US" dirty="0">
                <a:cs typeface="Arial" pitchFamily="34" charset="0"/>
              </a:rPr>
              <a:t>1- person suffers from heart disease</a:t>
            </a:r>
          </a:p>
          <a:p>
            <a:pPr>
              <a:lnSpc>
                <a:spcPct val="100000"/>
              </a:lnSpc>
              <a:spcBef>
                <a:spcPts val="0"/>
              </a:spcBef>
              <a:spcAft>
                <a:spcPts val="0"/>
              </a:spcAft>
              <a:buClrTx/>
              <a:buSzTx/>
              <a:defRPr/>
            </a:pPr>
            <a:endParaRPr lang="en-US" sz="1800" kern="0" cap="none" spc="0" dirty="0">
              <a:solidFill>
                <a:sysClr val="windowText" lastClr="000000"/>
              </a:solidFill>
            </a:endParaRPr>
          </a:p>
        </p:txBody>
      </p:sp>
    </p:spTree>
    <p:extLst>
      <p:ext uri="{BB962C8B-B14F-4D97-AF65-F5344CB8AC3E}">
        <p14:creationId xmlns:p14="http://schemas.microsoft.com/office/powerpoint/2010/main" val="3725384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9225" y="447675"/>
            <a:ext cx="9220200" cy="1371600"/>
          </a:xfrm>
        </p:spPr>
        <p:txBody>
          <a:bodyPr>
            <a:noAutofit/>
          </a:bodyPr>
          <a:lstStyle/>
          <a:p>
            <a:r>
              <a:rPr lang="en-US" sz="4400" dirty="0"/>
              <a:t>Selection of Important variables for the model</a:t>
            </a:r>
          </a:p>
        </p:txBody>
      </p:sp>
      <p:sp>
        <p:nvSpPr>
          <p:cNvPr id="2" name="Content Placeholder 1"/>
          <p:cNvSpPr>
            <a:spLocks noGrp="1"/>
          </p:cNvSpPr>
          <p:nvPr>
            <p:ph idx="1"/>
          </p:nvPr>
        </p:nvSpPr>
        <p:spPr>
          <a:xfrm>
            <a:off x="2076450" y="2257425"/>
            <a:ext cx="7753349" cy="3095626"/>
          </a:xfrm>
        </p:spPr>
        <p:txBody>
          <a:bodyPr>
            <a:noAutofit/>
          </a:bodyPr>
          <a:lstStyle/>
          <a:p>
            <a:pPr marL="18288" indent="0">
              <a:buNone/>
            </a:pPr>
            <a:r>
              <a:rPr lang="en-US" dirty="0">
                <a:cs typeface="Arial" pitchFamily="34" charset="0"/>
              </a:rPr>
              <a:t>For better accuracy it is required that the variables do not have perfect correlation among themselves. Hence we check if multicollinearity exists, that is, we find the Variance Inflation Factor (VIF) for the variables in the data. If the VIF for a variable is greater than 5, it indicates a problematic amount of </a:t>
            </a:r>
            <a:r>
              <a:rPr lang="en-US" dirty="0" err="1">
                <a:cs typeface="Arial" pitchFamily="34" charset="0"/>
              </a:rPr>
              <a:t>collinearity</a:t>
            </a:r>
            <a:r>
              <a:rPr lang="en-US" dirty="0">
                <a:cs typeface="Arial" pitchFamily="34" charset="0"/>
              </a:rPr>
              <a:t>.</a:t>
            </a:r>
          </a:p>
          <a:p>
            <a:pPr marL="18288" indent="0">
              <a:buNone/>
            </a:pPr>
            <a:r>
              <a:rPr lang="en-US" dirty="0">
                <a:cs typeface="Arial" pitchFamily="34" charset="0"/>
              </a:rPr>
              <a:t>In the dataset, the VIF for ‘age’ is very high, hence it should not be included in the model.</a:t>
            </a:r>
          </a:p>
          <a:p>
            <a:pPr marL="18288" indent="0">
              <a:buNone/>
            </a:pPr>
            <a:endParaRPr lang="en-US" dirty="0"/>
          </a:p>
        </p:txBody>
      </p:sp>
    </p:spTree>
    <p:extLst>
      <p:ext uri="{BB962C8B-B14F-4D97-AF65-F5344CB8AC3E}">
        <p14:creationId xmlns:p14="http://schemas.microsoft.com/office/powerpoint/2010/main" val="3885745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523" y="0"/>
            <a:ext cx="10058400" cy="1450757"/>
          </a:xfrm>
        </p:spPr>
        <p:txBody>
          <a:bodyPr>
            <a:normAutofit/>
          </a:bodyPr>
          <a:lstStyle/>
          <a:p>
            <a:r>
              <a:rPr lang="en-US" sz="4400" dirty="0"/>
              <a:t>VIF of the variables of the dataset</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256"/>
          <a:stretch/>
        </p:blipFill>
        <p:spPr bwMode="auto">
          <a:xfrm>
            <a:off x="3816626" y="2361537"/>
            <a:ext cx="3872285" cy="354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124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100" dirty="0">
                <a:cs typeface="Arial" pitchFamily="34" charset="0"/>
              </a:rPr>
              <a:t>We build a model by regressing ‘target’ with all other variables. Thereafter, we check the summary of the model built.</a:t>
            </a:r>
          </a:p>
          <a:p>
            <a:pPr marL="0" indent="0">
              <a:buNone/>
            </a:pPr>
            <a:r>
              <a:rPr lang="en-US" sz="2100" dirty="0">
                <a:cs typeface="Arial" pitchFamily="34" charset="0"/>
              </a:rPr>
              <a:t>Null Hypothesis (h0): The explanatory variable does not affect the dependent variable.</a:t>
            </a:r>
          </a:p>
          <a:p>
            <a:pPr marL="0" indent="0">
              <a:buNone/>
            </a:pPr>
            <a:r>
              <a:rPr lang="en-US" sz="2100" dirty="0">
                <a:cs typeface="Arial" pitchFamily="34" charset="0"/>
              </a:rPr>
              <a:t>Alternative Hypothesis (</a:t>
            </a:r>
            <a:r>
              <a:rPr lang="en-US" sz="2100" dirty="0" err="1">
                <a:cs typeface="Arial" pitchFamily="34" charset="0"/>
              </a:rPr>
              <a:t>hA</a:t>
            </a:r>
            <a:r>
              <a:rPr lang="en-US" sz="2100" dirty="0">
                <a:cs typeface="Arial" pitchFamily="34" charset="0"/>
              </a:rPr>
              <a:t>): The explanatory variable affects the dependent variable.</a:t>
            </a:r>
          </a:p>
          <a:p>
            <a:pPr marL="0" indent="0">
              <a:buNone/>
            </a:pPr>
            <a:r>
              <a:rPr lang="en-US" sz="2100" dirty="0">
                <a:cs typeface="Arial" pitchFamily="34" charset="0"/>
              </a:rPr>
              <a:t> </a:t>
            </a:r>
          </a:p>
          <a:p>
            <a:pPr marL="0" indent="0">
              <a:buNone/>
            </a:pPr>
            <a:r>
              <a:rPr lang="en-US" sz="2100" dirty="0">
                <a:cs typeface="Arial" pitchFamily="34" charset="0"/>
              </a:rPr>
              <a:t>If p&gt;0.05 (level of significance), h0 is accepted, else it is rejected.</a:t>
            </a:r>
          </a:p>
          <a:p>
            <a:pPr marL="0" indent="0">
              <a:buNone/>
            </a:pPr>
            <a:endParaRPr lang="en-US" sz="2100" dirty="0">
              <a:cs typeface="Arial" pitchFamily="34"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4400" dirty="0"/>
              <a:t>Testing the significance of regressors</a:t>
            </a:r>
          </a:p>
        </p:txBody>
      </p:sp>
    </p:spTree>
    <p:extLst>
      <p:ext uri="{BB962C8B-B14F-4D97-AF65-F5344CB8AC3E}">
        <p14:creationId xmlns:p14="http://schemas.microsoft.com/office/powerpoint/2010/main" val="23693965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6450" y="1457325"/>
            <a:ext cx="7886700"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p-values for ‘sex’, ‘cp’, ‘ca’, are less than 0.05, hence they must be included in the model.</a:t>
            </a:r>
          </a:p>
          <a:p>
            <a:pPr marL="342900" indent="-342900">
              <a:buFont typeface="Arial" panose="020B0604020202020204" pitchFamily="34" charset="0"/>
              <a:buChar char="•"/>
            </a:pPr>
            <a:r>
              <a:rPr lang="en-US" sz="2000" dirty="0"/>
              <a:t>p-value for ‘</a:t>
            </a:r>
            <a:r>
              <a:rPr lang="en-US" sz="2000" dirty="0" err="1"/>
              <a:t>thalach</a:t>
            </a:r>
            <a:r>
              <a:rPr lang="en-US" sz="2000" dirty="0"/>
              <a:t>’ is slightly higher than 0.05</a:t>
            </a:r>
          </a:p>
          <a:p>
            <a:pPr marL="342900" indent="-342900">
              <a:buFont typeface="Arial" panose="020B0604020202020204" pitchFamily="34" charset="0"/>
              <a:buChar char="•"/>
            </a:pPr>
            <a:r>
              <a:rPr lang="en-US" sz="2000" dirty="0"/>
              <a:t>p-values for all other variables are much higher than 0.05, hence they must not be included in the model</a:t>
            </a:r>
          </a:p>
          <a:p>
            <a:endParaRPr lang="en-US" sz="2000" dirty="0"/>
          </a:p>
          <a:p>
            <a:r>
              <a:rPr lang="en-US" sz="2000" dirty="0"/>
              <a:t>Based on this, we first build model A by regressing ‘target’ with ‘sex’, ‘cp’, ‘ca’, and ‘</a:t>
            </a:r>
            <a:r>
              <a:rPr lang="en-US" sz="2000" dirty="0" err="1"/>
              <a:t>thalach</a:t>
            </a:r>
            <a:r>
              <a:rPr lang="en-US" sz="2000" dirty="0"/>
              <a:t>’</a:t>
            </a:r>
          </a:p>
          <a:p>
            <a:endParaRPr lang="en-US" sz="2000" dirty="0"/>
          </a:p>
          <a:p>
            <a:r>
              <a:rPr lang="en-US" sz="2000" dirty="0"/>
              <a:t>We build another model B by regressing ‘target’ with ‘sex’, ‘cp’, ‘ca’, and by dropping ‘</a:t>
            </a:r>
            <a:r>
              <a:rPr lang="en-US" sz="2000" dirty="0" err="1"/>
              <a:t>thalach</a:t>
            </a:r>
            <a:r>
              <a:rPr lang="en-US" sz="2000" dirty="0"/>
              <a:t>’ to see the impact.</a:t>
            </a:r>
          </a:p>
        </p:txBody>
      </p:sp>
    </p:spTree>
    <p:extLst>
      <p:ext uri="{BB962C8B-B14F-4D97-AF65-F5344CB8AC3E}">
        <p14:creationId xmlns:p14="http://schemas.microsoft.com/office/powerpoint/2010/main" val="3786542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6F67BD3E-8FC2-42D9-801A-726473932CCC}"/>
              </a:ext>
            </a:extLst>
          </p:cNvPr>
          <p:cNvGraphicFramePr>
            <a:graphicFrameLocks noGrp="1"/>
          </p:cNvGraphicFramePr>
          <p:nvPr>
            <p:extLst>
              <p:ext uri="{D42A27DB-BD31-4B8C-83A1-F6EECF244321}">
                <p14:modId xmlns:p14="http://schemas.microsoft.com/office/powerpoint/2010/main" val="3110030979"/>
              </p:ext>
            </p:extLst>
          </p:nvPr>
        </p:nvGraphicFramePr>
        <p:xfrm>
          <a:off x="938212" y="395816"/>
          <a:ext cx="10315575" cy="5806440"/>
        </p:xfrm>
        <a:graphic>
          <a:graphicData uri="http://schemas.openxmlformats.org/drawingml/2006/table">
            <a:tbl>
              <a:tblPr firstRow="1" bandRow="1">
                <a:tableStyleId>{5C22544A-7EE6-4342-B048-85BDC9FD1C3A}</a:tableStyleId>
              </a:tblPr>
              <a:tblGrid>
                <a:gridCol w="2655455">
                  <a:extLst>
                    <a:ext uri="{9D8B030D-6E8A-4147-A177-3AD203B41FA5}">
                      <a16:colId xmlns:a16="http://schemas.microsoft.com/office/drawing/2014/main" xmlns="" val="434531255"/>
                    </a:ext>
                  </a:extLst>
                </a:gridCol>
                <a:gridCol w="7660120">
                  <a:extLst>
                    <a:ext uri="{9D8B030D-6E8A-4147-A177-3AD203B41FA5}">
                      <a16:colId xmlns:a16="http://schemas.microsoft.com/office/drawing/2014/main" xmlns="" val="3833837954"/>
                    </a:ext>
                  </a:extLst>
                </a:gridCol>
              </a:tblGrid>
              <a:tr h="370840">
                <a:tc>
                  <a:txBody>
                    <a:bodyPr/>
                    <a:lstStyle/>
                    <a:p>
                      <a:pPr algn="ctr"/>
                      <a:r>
                        <a:rPr lang="en-IN" dirty="0"/>
                        <a:t>Variable</a:t>
                      </a:r>
                    </a:p>
                  </a:txBody>
                  <a:tcPr/>
                </a:tc>
                <a:tc>
                  <a:txBody>
                    <a:bodyPr/>
                    <a:lstStyle/>
                    <a:p>
                      <a:pPr algn="ctr"/>
                      <a:r>
                        <a:rPr lang="en-IN" dirty="0"/>
                        <a:t>Description</a:t>
                      </a:r>
                    </a:p>
                  </a:txBody>
                  <a:tcPr/>
                </a:tc>
                <a:extLst>
                  <a:ext uri="{0D108BD9-81ED-4DB2-BD59-A6C34878D82A}">
                    <a16:rowId xmlns:a16="http://schemas.microsoft.com/office/drawing/2014/main" xmlns="" val="870506479"/>
                  </a:ext>
                </a:extLst>
              </a:tr>
              <a:tr h="370840">
                <a:tc>
                  <a:txBody>
                    <a:bodyPr/>
                    <a:lstStyle/>
                    <a:p>
                      <a:r>
                        <a:rPr lang="en-IN" dirty="0" err="1"/>
                        <a:t>trestbps</a:t>
                      </a:r>
                      <a:endParaRPr lang="en-IN" dirty="0"/>
                    </a:p>
                  </a:txBody>
                  <a:tcPr/>
                </a:tc>
                <a:tc>
                  <a:txBody>
                    <a:bodyPr/>
                    <a:lstStyle/>
                    <a:p>
                      <a:r>
                        <a:rPr lang="en-IN" dirty="0"/>
                        <a:t>Resting blood pressure value of individual in mmHg</a:t>
                      </a:r>
                    </a:p>
                  </a:txBody>
                  <a:tcPr/>
                </a:tc>
                <a:extLst>
                  <a:ext uri="{0D108BD9-81ED-4DB2-BD59-A6C34878D82A}">
                    <a16:rowId xmlns:a16="http://schemas.microsoft.com/office/drawing/2014/main" xmlns="" val="4084552206"/>
                  </a:ext>
                </a:extLst>
              </a:tr>
              <a:tr h="370840">
                <a:tc>
                  <a:txBody>
                    <a:bodyPr/>
                    <a:lstStyle/>
                    <a:p>
                      <a:r>
                        <a:rPr lang="en-IN" dirty="0" err="1"/>
                        <a:t>chol</a:t>
                      </a:r>
                      <a:endParaRPr lang="en-IN" dirty="0"/>
                    </a:p>
                  </a:txBody>
                  <a:tcPr/>
                </a:tc>
                <a:tc>
                  <a:txBody>
                    <a:bodyPr/>
                    <a:lstStyle/>
                    <a:p>
                      <a:r>
                        <a:rPr lang="en-IN" dirty="0"/>
                        <a:t>Serum cholesterol level in mg/dl</a:t>
                      </a:r>
                    </a:p>
                  </a:txBody>
                  <a:tcPr/>
                </a:tc>
                <a:extLst>
                  <a:ext uri="{0D108BD9-81ED-4DB2-BD59-A6C34878D82A}">
                    <a16:rowId xmlns:a16="http://schemas.microsoft.com/office/drawing/2014/main" xmlns="" val="4051337036"/>
                  </a:ext>
                </a:extLst>
              </a:tr>
              <a:tr h="370840">
                <a:tc>
                  <a:txBody>
                    <a:bodyPr/>
                    <a:lstStyle/>
                    <a:p>
                      <a:r>
                        <a:rPr lang="en-IN" dirty="0" err="1"/>
                        <a:t>fbs</a:t>
                      </a:r>
                      <a:endParaRPr lang="en-IN" dirty="0"/>
                    </a:p>
                  </a:txBody>
                  <a:tcPr/>
                </a:tc>
                <a:tc>
                  <a:txBody>
                    <a:bodyPr/>
                    <a:lstStyle/>
                    <a:p>
                      <a:r>
                        <a:rPr lang="en-IN" dirty="0"/>
                        <a:t>Fasting blood sugar value of individual (compared with 120mg/dl;</a:t>
                      </a:r>
                    </a:p>
                    <a:p>
                      <a:r>
                        <a:rPr lang="en-IN" dirty="0"/>
                        <a:t>If fasting blood sugar &gt; 120mg/dl, then 1, else 0)</a:t>
                      </a:r>
                    </a:p>
                  </a:txBody>
                  <a:tcPr/>
                </a:tc>
                <a:extLst>
                  <a:ext uri="{0D108BD9-81ED-4DB2-BD59-A6C34878D82A}">
                    <a16:rowId xmlns:a16="http://schemas.microsoft.com/office/drawing/2014/main" xmlns="" val="2458025269"/>
                  </a:ext>
                </a:extLst>
              </a:tr>
              <a:tr h="370840">
                <a:tc>
                  <a:txBody>
                    <a:bodyPr/>
                    <a:lstStyle/>
                    <a:p>
                      <a:r>
                        <a:rPr lang="en-IN" dirty="0" err="1"/>
                        <a:t>restecg</a:t>
                      </a:r>
                      <a:endParaRPr lang="en-IN" dirty="0"/>
                    </a:p>
                  </a:txBody>
                  <a:tcPr/>
                </a:tc>
                <a:tc>
                  <a:txBody>
                    <a:bodyPr/>
                    <a:lstStyle/>
                    <a:p>
                      <a:r>
                        <a:rPr lang="en-IN" dirty="0"/>
                        <a:t>Resting electrocardiographic results</a:t>
                      </a:r>
                    </a:p>
                    <a:p>
                      <a:r>
                        <a:rPr lang="en-IN" dirty="0"/>
                        <a:t>(0 = normal</a:t>
                      </a:r>
                    </a:p>
                    <a:p>
                      <a:r>
                        <a:rPr lang="en-IN" dirty="0"/>
                        <a:t>1 = having ST-T wave abnormality</a:t>
                      </a:r>
                    </a:p>
                    <a:p>
                      <a:r>
                        <a:rPr lang="en-IN" dirty="0"/>
                        <a:t>2 = left ventricular </a:t>
                      </a:r>
                      <a:r>
                        <a:rPr lang="en-IN" dirty="0" err="1"/>
                        <a:t>hyperthrophy</a:t>
                      </a:r>
                      <a:r>
                        <a:rPr lang="en-IN" dirty="0"/>
                        <a:t>)</a:t>
                      </a:r>
                    </a:p>
                  </a:txBody>
                  <a:tcPr/>
                </a:tc>
                <a:extLst>
                  <a:ext uri="{0D108BD9-81ED-4DB2-BD59-A6C34878D82A}">
                    <a16:rowId xmlns:a16="http://schemas.microsoft.com/office/drawing/2014/main" xmlns="" val="3323561067"/>
                  </a:ext>
                </a:extLst>
              </a:tr>
              <a:tr h="370840">
                <a:tc>
                  <a:txBody>
                    <a:bodyPr/>
                    <a:lstStyle/>
                    <a:p>
                      <a:r>
                        <a:rPr lang="en-IN" dirty="0" err="1"/>
                        <a:t>thalach</a:t>
                      </a:r>
                      <a:endParaRPr lang="en-IN" dirty="0"/>
                    </a:p>
                  </a:txBody>
                  <a:tcPr/>
                </a:tc>
                <a:tc>
                  <a:txBody>
                    <a:bodyPr/>
                    <a:lstStyle/>
                    <a:p>
                      <a:r>
                        <a:rPr lang="en-IN" dirty="0"/>
                        <a:t>Maximum heart rate achieved by an individual</a:t>
                      </a:r>
                    </a:p>
                  </a:txBody>
                  <a:tcPr/>
                </a:tc>
                <a:extLst>
                  <a:ext uri="{0D108BD9-81ED-4DB2-BD59-A6C34878D82A}">
                    <a16:rowId xmlns:a16="http://schemas.microsoft.com/office/drawing/2014/main" xmlns="" val="1110942345"/>
                  </a:ext>
                </a:extLst>
              </a:tr>
              <a:tr h="370840">
                <a:tc>
                  <a:txBody>
                    <a:bodyPr/>
                    <a:lstStyle/>
                    <a:p>
                      <a:r>
                        <a:rPr lang="en-IN" dirty="0" err="1"/>
                        <a:t>exang</a:t>
                      </a:r>
                      <a:endParaRPr lang="en-IN" dirty="0"/>
                    </a:p>
                  </a:txBody>
                  <a:tcPr/>
                </a:tc>
                <a:tc>
                  <a:txBody>
                    <a:bodyPr/>
                    <a:lstStyle/>
                    <a:p>
                      <a:r>
                        <a:rPr lang="en-IN" dirty="0"/>
                        <a:t>Exercise induced angina (1 = yes, 0 = no)</a:t>
                      </a:r>
                    </a:p>
                  </a:txBody>
                  <a:tcPr/>
                </a:tc>
                <a:extLst>
                  <a:ext uri="{0D108BD9-81ED-4DB2-BD59-A6C34878D82A}">
                    <a16:rowId xmlns:a16="http://schemas.microsoft.com/office/drawing/2014/main" xmlns="" val="1439076195"/>
                  </a:ext>
                </a:extLst>
              </a:tr>
              <a:tr h="370840">
                <a:tc>
                  <a:txBody>
                    <a:bodyPr/>
                    <a:lstStyle/>
                    <a:p>
                      <a:r>
                        <a:rPr lang="en-IN" dirty="0" err="1"/>
                        <a:t>oldpeak</a:t>
                      </a:r>
                      <a:endParaRPr lang="en-IN" dirty="0"/>
                    </a:p>
                  </a:txBody>
                  <a:tcPr/>
                </a:tc>
                <a:tc>
                  <a:txBody>
                    <a:bodyPr/>
                    <a:lstStyle/>
                    <a:p>
                      <a:r>
                        <a:rPr lang="en-IN" dirty="0"/>
                        <a:t>ST depression induced by exercise relative to rest</a:t>
                      </a:r>
                    </a:p>
                  </a:txBody>
                  <a:tcPr/>
                </a:tc>
                <a:extLst>
                  <a:ext uri="{0D108BD9-81ED-4DB2-BD59-A6C34878D82A}">
                    <a16:rowId xmlns:a16="http://schemas.microsoft.com/office/drawing/2014/main" xmlns="" val="3276491230"/>
                  </a:ext>
                </a:extLst>
              </a:tr>
              <a:tr h="370840">
                <a:tc>
                  <a:txBody>
                    <a:bodyPr/>
                    <a:lstStyle/>
                    <a:p>
                      <a:r>
                        <a:rPr lang="en-IN" dirty="0"/>
                        <a:t>slope</a:t>
                      </a:r>
                    </a:p>
                  </a:txBody>
                  <a:tcPr/>
                </a:tc>
                <a:tc>
                  <a:txBody>
                    <a:bodyPr/>
                    <a:lstStyle/>
                    <a:p>
                      <a:r>
                        <a:rPr lang="en-IN" dirty="0"/>
                        <a:t>Peak exercise ST segment (1 = upsloping, 2 = flat, 3 = </a:t>
                      </a:r>
                      <a:r>
                        <a:rPr lang="en-IN" dirty="0" err="1"/>
                        <a:t>downsloping</a:t>
                      </a:r>
                      <a:r>
                        <a:rPr lang="en-IN" dirty="0"/>
                        <a:t>)</a:t>
                      </a:r>
                    </a:p>
                  </a:txBody>
                  <a:tcPr/>
                </a:tc>
                <a:extLst>
                  <a:ext uri="{0D108BD9-81ED-4DB2-BD59-A6C34878D82A}">
                    <a16:rowId xmlns:a16="http://schemas.microsoft.com/office/drawing/2014/main" xmlns="" val="3357851430"/>
                  </a:ext>
                </a:extLst>
              </a:tr>
              <a:tr h="370840">
                <a:tc>
                  <a:txBody>
                    <a:bodyPr/>
                    <a:lstStyle/>
                    <a:p>
                      <a:r>
                        <a:rPr lang="en-IN" dirty="0"/>
                        <a:t>ca</a:t>
                      </a:r>
                    </a:p>
                  </a:txBody>
                  <a:tcPr/>
                </a:tc>
                <a:tc>
                  <a:txBody>
                    <a:bodyPr/>
                    <a:lstStyle/>
                    <a:p>
                      <a:r>
                        <a:rPr lang="en-IN" dirty="0"/>
                        <a:t>Number of major vessels</a:t>
                      </a:r>
                    </a:p>
                  </a:txBody>
                  <a:tcPr/>
                </a:tc>
                <a:extLst>
                  <a:ext uri="{0D108BD9-81ED-4DB2-BD59-A6C34878D82A}">
                    <a16:rowId xmlns:a16="http://schemas.microsoft.com/office/drawing/2014/main" xmlns="" val="3415691769"/>
                  </a:ext>
                </a:extLst>
              </a:tr>
              <a:tr h="370840">
                <a:tc>
                  <a:txBody>
                    <a:bodyPr/>
                    <a:lstStyle/>
                    <a:p>
                      <a:r>
                        <a:rPr lang="en-IN" dirty="0" err="1"/>
                        <a:t>thal</a:t>
                      </a:r>
                      <a:endParaRPr lang="en-IN" dirty="0"/>
                    </a:p>
                  </a:txBody>
                  <a:tcPr/>
                </a:tc>
                <a:tc>
                  <a:txBody>
                    <a:bodyPr/>
                    <a:lstStyle/>
                    <a:p>
                      <a:r>
                        <a:rPr lang="en-IN" dirty="0"/>
                        <a:t>Thalassemia (1 = normal, 2 = fixed defect, 3 = reversible defect)</a:t>
                      </a:r>
                    </a:p>
                  </a:txBody>
                  <a:tcPr/>
                </a:tc>
                <a:extLst>
                  <a:ext uri="{0D108BD9-81ED-4DB2-BD59-A6C34878D82A}">
                    <a16:rowId xmlns:a16="http://schemas.microsoft.com/office/drawing/2014/main" xmlns="" val="3410426708"/>
                  </a:ext>
                </a:extLst>
              </a:tr>
              <a:tr h="370840">
                <a:tc>
                  <a:txBody>
                    <a:bodyPr/>
                    <a:lstStyle/>
                    <a:p>
                      <a:r>
                        <a:rPr lang="en-IN" dirty="0"/>
                        <a:t>target</a:t>
                      </a:r>
                    </a:p>
                  </a:txBody>
                  <a:tcPr/>
                </a:tc>
                <a:tc>
                  <a:txBody>
                    <a:bodyPr/>
                    <a:lstStyle/>
                    <a:p>
                      <a:r>
                        <a:rPr lang="en-IN" dirty="0"/>
                        <a:t>Whether individual is suffering from heart attack or not</a:t>
                      </a:r>
                    </a:p>
                    <a:p>
                      <a:r>
                        <a:rPr lang="en-IN" dirty="0"/>
                        <a:t>(0 = absence, 1 = present)</a:t>
                      </a:r>
                    </a:p>
                  </a:txBody>
                  <a:tcPr/>
                </a:tc>
                <a:extLst>
                  <a:ext uri="{0D108BD9-81ED-4DB2-BD59-A6C34878D82A}">
                    <a16:rowId xmlns:a16="http://schemas.microsoft.com/office/drawing/2014/main" xmlns="" val="1573883402"/>
                  </a:ext>
                </a:extLst>
              </a:tr>
            </a:tbl>
          </a:graphicData>
        </a:graphic>
      </p:graphicFrame>
    </p:spTree>
    <p:extLst>
      <p:ext uri="{BB962C8B-B14F-4D97-AF65-F5344CB8AC3E}">
        <p14:creationId xmlns:p14="http://schemas.microsoft.com/office/powerpoint/2010/main" val="3978391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1" y="762001"/>
            <a:ext cx="6965245" cy="990600"/>
          </a:xfrm>
        </p:spPr>
        <p:txBody>
          <a:bodyPr/>
          <a:lstStyle/>
          <a:p>
            <a:r>
              <a:rPr lang="en-US" dirty="0"/>
              <a:t>Model Selection</a:t>
            </a:r>
          </a:p>
        </p:txBody>
      </p:sp>
      <p:sp>
        <p:nvSpPr>
          <p:cNvPr id="3" name="Content Placeholder 2"/>
          <p:cNvSpPr>
            <a:spLocks noGrp="1"/>
          </p:cNvSpPr>
          <p:nvPr>
            <p:ph idx="1"/>
          </p:nvPr>
        </p:nvSpPr>
        <p:spPr>
          <a:xfrm>
            <a:off x="1419225" y="2057400"/>
            <a:ext cx="9248775" cy="4191000"/>
          </a:xfrm>
        </p:spPr>
        <p:txBody>
          <a:bodyPr>
            <a:normAutofit/>
          </a:bodyPr>
          <a:lstStyle/>
          <a:p>
            <a:pPr marL="0" indent="0">
              <a:buNone/>
            </a:pPr>
            <a:r>
              <a:rPr lang="en-US" dirty="0">
                <a:cs typeface="Arial" pitchFamily="34" charset="0"/>
              </a:rPr>
              <a:t>We use Stepwise Elimination to select the important variables:</a:t>
            </a:r>
          </a:p>
          <a:p>
            <a:pPr marL="0" indent="0">
              <a:buNone/>
            </a:pPr>
            <a:r>
              <a:rPr lang="en-US" b="1" dirty="0">
                <a:cs typeface="Arial" pitchFamily="34" charset="0"/>
              </a:rPr>
              <a:t>Step 1:</a:t>
            </a:r>
            <a:r>
              <a:rPr lang="en-US" dirty="0">
                <a:cs typeface="Arial" pitchFamily="34" charset="0"/>
              </a:rPr>
              <a:t> We build a model with x1 variable only. </a:t>
            </a:r>
          </a:p>
          <a:p>
            <a:pPr marL="0" indent="0">
              <a:buNone/>
            </a:pPr>
            <a:r>
              <a:rPr lang="en-US" b="1" dirty="0">
                <a:cs typeface="Arial" pitchFamily="34" charset="0"/>
              </a:rPr>
              <a:t>Step 2: </a:t>
            </a:r>
            <a:r>
              <a:rPr lang="en-US" dirty="0">
                <a:cs typeface="Arial" pitchFamily="34" charset="0"/>
              </a:rPr>
              <a:t>We include x2 in the model and see if it is significant (R-square goes up &amp; AIC goes down). If yes, we keep the new model. </a:t>
            </a:r>
          </a:p>
          <a:p>
            <a:pPr marL="0" indent="0">
              <a:buNone/>
            </a:pPr>
            <a:r>
              <a:rPr lang="en-US" b="1" dirty="0">
                <a:cs typeface="Arial" pitchFamily="34" charset="0"/>
              </a:rPr>
              <a:t>Step 3: </a:t>
            </a:r>
            <a:r>
              <a:rPr lang="en-US" dirty="0">
                <a:cs typeface="Arial" pitchFamily="34" charset="0"/>
              </a:rPr>
              <a:t>After inclusion of the second variable see if the existing variable can be dropped in the presence of new variable. Exclude x1 from the model and see if it were insignificant (R-square goes down &amp; AIC goes up). If yes, we keep the new model. </a:t>
            </a:r>
          </a:p>
          <a:p>
            <a:pPr marL="0" indent="0">
              <a:buNone/>
            </a:pPr>
            <a:r>
              <a:rPr lang="en-US" b="1" dirty="0">
                <a:cs typeface="Arial" pitchFamily="34" charset="0"/>
              </a:rPr>
              <a:t>Step 4 : </a:t>
            </a:r>
            <a:r>
              <a:rPr lang="en-US" dirty="0">
                <a:cs typeface="Arial" pitchFamily="34" charset="0"/>
              </a:rPr>
              <a:t>Repeat the same for all the remaining variables while keeping the latest model.</a:t>
            </a:r>
          </a:p>
        </p:txBody>
      </p:sp>
    </p:spTree>
    <p:extLst>
      <p:ext uri="{BB962C8B-B14F-4D97-AF65-F5344CB8AC3E}">
        <p14:creationId xmlns:p14="http://schemas.microsoft.com/office/powerpoint/2010/main" val="2335390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2535" y="1122981"/>
            <a:ext cx="6153150" cy="4893647"/>
          </a:xfrm>
          <a:prstGeom prst="rect">
            <a:avLst/>
          </a:prstGeom>
          <a:noFill/>
        </p:spPr>
        <p:txBody>
          <a:bodyPr wrap="square" rtlCol="0">
            <a:spAutoFit/>
          </a:bodyPr>
          <a:lstStyle/>
          <a:p>
            <a:r>
              <a:rPr lang="en-US" sz="2400" b="1" dirty="0">
                <a:cs typeface="Arial" pitchFamily="34" charset="0"/>
              </a:rPr>
              <a:t>Stepwise Elimination  </a:t>
            </a:r>
            <a:r>
              <a:rPr lang="en-US" sz="2400" dirty="0">
                <a:cs typeface="Arial" pitchFamily="34" charset="0"/>
              </a:rPr>
              <a:t>gives us the following important variables:</a:t>
            </a:r>
          </a:p>
          <a:p>
            <a:pPr marL="342900" indent="-342900">
              <a:buFont typeface="Arial" panose="020B0604020202020204" pitchFamily="34" charset="0"/>
              <a:buChar char="•"/>
            </a:pPr>
            <a:r>
              <a:rPr lang="en-US" sz="2400" dirty="0">
                <a:cs typeface="Arial" pitchFamily="34" charset="0"/>
              </a:rPr>
              <a:t>slope</a:t>
            </a:r>
          </a:p>
          <a:p>
            <a:pPr marL="342900" indent="-342900">
              <a:buFont typeface="Arial" panose="020B0604020202020204" pitchFamily="34" charset="0"/>
              <a:buChar char="•"/>
            </a:pPr>
            <a:r>
              <a:rPr lang="en-US" sz="2400" dirty="0" err="1">
                <a:cs typeface="Arial" pitchFamily="34" charset="0"/>
              </a:rPr>
              <a:t>thal</a:t>
            </a:r>
            <a:endParaRPr lang="en-US" sz="2400" dirty="0">
              <a:cs typeface="Arial" pitchFamily="34" charset="0"/>
            </a:endParaRPr>
          </a:p>
          <a:p>
            <a:pPr marL="342900" indent="-342900">
              <a:buFont typeface="Arial" panose="020B0604020202020204" pitchFamily="34" charset="0"/>
              <a:buChar char="•"/>
            </a:pPr>
            <a:r>
              <a:rPr lang="en-US" sz="2400" dirty="0" err="1">
                <a:cs typeface="Arial" pitchFamily="34" charset="0"/>
              </a:rPr>
              <a:t>oldpeak</a:t>
            </a:r>
            <a:endParaRPr lang="en-US" sz="2400" dirty="0">
              <a:cs typeface="Arial" pitchFamily="34" charset="0"/>
            </a:endParaRPr>
          </a:p>
          <a:p>
            <a:pPr marL="342900" indent="-342900">
              <a:buFont typeface="Arial" panose="020B0604020202020204" pitchFamily="34" charset="0"/>
              <a:buChar char="•"/>
            </a:pPr>
            <a:r>
              <a:rPr lang="en-US" sz="2400" dirty="0">
                <a:cs typeface="Arial" pitchFamily="34" charset="0"/>
              </a:rPr>
              <a:t>cp</a:t>
            </a:r>
          </a:p>
          <a:p>
            <a:pPr marL="342900" indent="-342900">
              <a:buFont typeface="Arial" panose="020B0604020202020204" pitchFamily="34" charset="0"/>
              <a:buChar char="•"/>
            </a:pPr>
            <a:r>
              <a:rPr lang="en-US" sz="2400" dirty="0">
                <a:cs typeface="Arial" pitchFamily="34" charset="0"/>
              </a:rPr>
              <a:t>ca</a:t>
            </a:r>
          </a:p>
          <a:p>
            <a:pPr marL="342900" indent="-342900">
              <a:buFont typeface="Arial" panose="020B0604020202020204" pitchFamily="34" charset="0"/>
              <a:buChar char="•"/>
            </a:pPr>
            <a:r>
              <a:rPr lang="en-US" sz="2400" dirty="0">
                <a:cs typeface="Arial" pitchFamily="34" charset="0"/>
              </a:rPr>
              <a:t>sex</a:t>
            </a:r>
          </a:p>
          <a:p>
            <a:endParaRPr lang="en-US" sz="2400" dirty="0">
              <a:cs typeface="Arial" pitchFamily="34" charset="0"/>
            </a:endParaRPr>
          </a:p>
          <a:p>
            <a:endParaRPr lang="en-US" sz="2400" dirty="0">
              <a:cs typeface="Arial" pitchFamily="34" charset="0"/>
            </a:endParaRPr>
          </a:p>
          <a:p>
            <a:r>
              <a:rPr lang="en-US" sz="2400" dirty="0">
                <a:cs typeface="Arial" pitchFamily="34" charset="0"/>
              </a:rPr>
              <a:t>Hence we build model C with these variables.</a:t>
            </a:r>
          </a:p>
          <a:p>
            <a:endParaRPr lang="en-US" sz="2400" dirty="0">
              <a:cs typeface="Arial" pitchFamily="34" charset="0"/>
            </a:endParaRPr>
          </a:p>
          <a:p>
            <a:endParaRPr lang="en-US" sz="2400" dirty="0">
              <a:cs typeface="Arial" pitchFamily="34" charset="0"/>
            </a:endParaRPr>
          </a:p>
        </p:txBody>
      </p:sp>
    </p:spTree>
    <p:extLst>
      <p:ext uri="{BB962C8B-B14F-4D97-AF65-F5344CB8AC3E}">
        <p14:creationId xmlns:p14="http://schemas.microsoft.com/office/powerpoint/2010/main" val="41912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45981-66C8-406B-A0CF-8E70295C8504}"/>
              </a:ext>
            </a:extLst>
          </p:cNvPr>
          <p:cNvSpPr>
            <a:spLocks noGrp="1"/>
          </p:cNvSpPr>
          <p:nvPr>
            <p:ph type="title"/>
          </p:nvPr>
        </p:nvSpPr>
        <p:spPr/>
        <p:txBody>
          <a:bodyPr/>
          <a:lstStyle/>
          <a:p>
            <a:r>
              <a:rPr lang="en-IN" dirty="0"/>
              <a:t>Accuracy Check</a:t>
            </a:r>
          </a:p>
        </p:txBody>
      </p:sp>
      <p:sp>
        <p:nvSpPr>
          <p:cNvPr id="3" name="Content Placeholder 2">
            <a:extLst>
              <a:ext uri="{FF2B5EF4-FFF2-40B4-BE49-F238E27FC236}">
                <a16:creationId xmlns:a16="http://schemas.microsoft.com/office/drawing/2014/main" xmlns="" id="{3AB2D4A9-DE93-48DB-BC94-199EAF1E88F8}"/>
              </a:ext>
            </a:extLst>
          </p:cNvPr>
          <p:cNvSpPr>
            <a:spLocks noGrp="1"/>
          </p:cNvSpPr>
          <p:nvPr>
            <p:ph idx="1"/>
          </p:nvPr>
        </p:nvSpPr>
        <p:spPr>
          <a:xfrm>
            <a:off x="1097280" y="2203451"/>
            <a:ext cx="10058400" cy="3760891"/>
          </a:xfrm>
        </p:spPr>
        <p:txBody>
          <a:bodyPr/>
          <a:lstStyle/>
          <a:p>
            <a:pPr>
              <a:buFont typeface="Wingdings" panose="05000000000000000000" pitchFamily="2" charset="2"/>
              <a:buChar char="q"/>
            </a:pPr>
            <a:r>
              <a:rPr lang="en-IN" dirty="0"/>
              <a:t> </a:t>
            </a:r>
            <a:r>
              <a:rPr lang="en-IN" u="sng" dirty="0"/>
              <a:t>Using Predicted == Actuals</a:t>
            </a:r>
            <a:endParaRPr lang="en-IN" dirty="0"/>
          </a:p>
          <a:p>
            <a:pPr marL="0" indent="0">
              <a:buNone/>
            </a:pPr>
            <a:r>
              <a:rPr lang="en-IN" dirty="0"/>
              <a:t>     This involves comparison of true(actual) values and predicted values. According to this:-</a:t>
            </a:r>
          </a:p>
          <a:p>
            <a:pPr lvl="2">
              <a:buFont typeface="Arial" panose="020B0604020202020204" pitchFamily="34" charset="0"/>
              <a:buChar char="•"/>
            </a:pPr>
            <a:r>
              <a:rPr lang="en-US" sz="1900" dirty="0"/>
              <a:t>Accuracy for Model A =  0.793388429</a:t>
            </a:r>
          </a:p>
          <a:p>
            <a:pPr lvl="2">
              <a:buFont typeface="Arial" panose="020B0604020202020204" pitchFamily="34" charset="0"/>
              <a:buChar char="•"/>
            </a:pPr>
            <a:r>
              <a:rPr lang="en-US" sz="1900" dirty="0"/>
              <a:t>Accuracy for Model B =  0.785123966</a:t>
            </a:r>
          </a:p>
          <a:p>
            <a:pPr lvl="2">
              <a:buFont typeface="Arial" panose="020B0604020202020204" pitchFamily="34" charset="0"/>
              <a:buChar char="•"/>
            </a:pPr>
            <a:r>
              <a:rPr lang="en-US" sz="1900" dirty="0"/>
              <a:t>Accuracy for Model C = 0.851239669</a:t>
            </a:r>
            <a:endParaRPr lang="en-IN" sz="1900" dirty="0"/>
          </a:p>
          <a:p>
            <a:pPr marL="384048" lvl="2" indent="0">
              <a:buNone/>
            </a:pPr>
            <a:endParaRPr lang="en-US" sz="1900" dirty="0"/>
          </a:p>
          <a:p>
            <a:pPr marL="201168" lvl="1" indent="0">
              <a:buNone/>
            </a:pPr>
            <a:r>
              <a:rPr lang="en-US" sz="1900" dirty="0"/>
              <a:t>  Accuracy of Model C is highest (85.12%), making it the best fit model.</a:t>
            </a:r>
            <a:endParaRPr lang="en-IN" sz="1900" dirty="0"/>
          </a:p>
        </p:txBody>
      </p:sp>
    </p:spTree>
    <p:extLst>
      <p:ext uri="{BB962C8B-B14F-4D97-AF65-F5344CB8AC3E}">
        <p14:creationId xmlns:p14="http://schemas.microsoft.com/office/powerpoint/2010/main" val="1160093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83240C8D-7AF6-4F14-9CE2-9440680728CA}"/>
                  </a:ext>
                </a:extLst>
              </p:cNvPr>
              <p:cNvSpPr>
                <a:spLocks noGrp="1"/>
              </p:cNvSpPr>
              <p:nvPr>
                <p:ph idx="1"/>
              </p:nvPr>
            </p:nvSpPr>
            <p:spPr>
              <a:xfrm>
                <a:off x="1066800" y="1028700"/>
                <a:ext cx="10058400" cy="4552950"/>
              </a:xfrm>
              <a:solidFill>
                <a:schemeClr val="bg1"/>
              </a:solidFill>
              <a:ln>
                <a:solidFill>
                  <a:schemeClr val="bg1"/>
                </a:solidFill>
              </a:ln>
            </p:spPr>
            <p:txBody>
              <a:bodyPr>
                <a:normAutofit/>
              </a:bodyPr>
              <a:lstStyle/>
              <a:p>
                <a:pPr>
                  <a:buFont typeface="Wingdings" panose="05000000000000000000" pitchFamily="2" charset="2"/>
                  <a:buChar char="q"/>
                </a:pPr>
                <a:r>
                  <a:rPr lang="en-IN" sz="2100" dirty="0"/>
                  <a:t> </a:t>
                </a:r>
                <a:r>
                  <a:rPr lang="en-IN" sz="2100" u="sng" dirty="0"/>
                  <a:t>Confusion Matrix</a:t>
                </a:r>
              </a:p>
              <a:p>
                <a:pPr marL="0" indent="0">
                  <a:buNone/>
                </a:pPr>
                <a:r>
                  <a:rPr lang="en-IN" dirty="0"/>
                  <a:t>       Checked the accuracy of the model using ;-</a:t>
                </a:r>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𝑝𝑜𝑠𝑖𝑡𝑖𝑣𝑒𝑠</m:t>
                          </m:r>
                          <m:r>
                            <a:rPr lang="en-IN" b="0" i="1" smtClean="0">
                              <a:latin typeface="Cambria Math" panose="02040503050406030204" pitchFamily="18" charset="0"/>
                            </a:rPr>
                            <m:t>+</m:t>
                          </m:r>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𝑁𝑒𝑔𝑎𝑡𝑖𝑣𝑒𝑠</m:t>
                          </m:r>
                        </m:num>
                        <m:den>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𝑝𝑜𝑠𝑖𝑡𝑖𝑣𝑒𝑠</m:t>
                          </m:r>
                          <m:r>
                            <a:rPr lang="en-IN" b="0" i="1" smtClean="0">
                              <a:latin typeface="Cambria Math" panose="02040503050406030204" pitchFamily="18" charset="0"/>
                            </a:rPr>
                            <m:t>+</m:t>
                          </m:r>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𝑁𝑒𝑔𝑎𝑡𝑖𝑣𝑒𝑠</m:t>
                          </m:r>
                          <m:r>
                            <a:rPr lang="en-IN" b="0" i="1" smtClean="0">
                              <a:latin typeface="Cambria Math" panose="02040503050406030204" pitchFamily="18" charset="0"/>
                            </a:rPr>
                            <m:t>+</m:t>
                          </m:r>
                          <m:r>
                            <a:rPr lang="en-IN" b="0" i="1" smtClean="0">
                              <a:latin typeface="Cambria Math" panose="02040503050406030204" pitchFamily="18" charset="0"/>
                            </a:rPr>
                            <m:t>𝐹𝑎𝑙𝑠𝑒</m:t>
                          </m:r>
                          <m:r>
                            <a:rPr lang="en-IN" b="0" i="1" smtClean="0">
                              <a:latin typeface="Cambria Math" panose="02040503050406030204" pitchFamily="18" charset="0"/>
                            </a:rPr>
                            <m:t> </m:t>
                          </m:r>
                          <m:r>
                            <a:rPr lang="en-IN" b="0" i="1" smtClean="0">
                              <a:latin typeface="Cambria Math" panose="02040503050406030204" pitchFamily="18" charset="0"/>
                            </a:rPr>
                            <m:t>𝑝𝑜𝑠𝑖𝑡𝑖𝑣𝑒𝑠</m:t>
                          </m:r>
                          <m:r>
                            <a:rPr lang="en-IN" b="0" i="1" smtClean="0">
                              <a:latin typeface="Cambria Math" panose="02040503050406030204" pitchFamily="18" charset="0"/>
                            </a:rPr>
                            <m:t>+</m:t>
                          </m:r>
                          <m:r>
                            <a:rPr lang="en-IN" b="0" i="1" smtClean="0">
                              <a:latin typeface="Cambria Math" panose="02040503050406030204" pitchFamily="18" charset="0"/>
                            </a:rPr>
                            <m:t>𝐹𝑎𝑙𝑠𝑒</m:t>
                          </m:r>
                          <m:r>
                            <a:rPr lang="en-IN" b="0" i="1" smtClean="0">
                              <a:latin typeface="Cambria Math" panose="02040503050406030204" pitchFamily="18" charset="0"/>
                            </a:rPr>
                            <m:t> </m:t>
                          </m:r>
                          <m:r>
                            <a:rPr lang="en-IN" b="0" i="1" smtClean="0">
                              <a:latin typeface="Cambria Math" panose="02040503050406030204" pitchFamily="18" charset="0"/>
                            </a:rPr>
                            <m:t>𝑁𝑒𝑔𝑎𝑡𝑖𝑣𝑒𝑠</m:t>
                          </m:r>
                        </m:den>
                      </m:f>
                    </m:oMath>
                  </m:oMathPara>
                </a14:m>
                <a:endParaRPr lang="en-IN" dirty="0"/>
              </a:p>
              <a:p>
                <a:pPr marL="0" indent="0">
                  <a:buNone/>
                </a:pPr>
                <a:r>
                  <a:rPr lang="en-IN" dirty="0"/>
                  <a:t>       where, </a:t>
                </a:r>
              </a:p>
              <a:p>
                <a:pPr lvl="1"/>
                <a:r>
                  <a:rPr lang="en-US" sz="1900" b="1" dirty="0"/>
                  <a:t> true positives (TP): C</a:t>
                </a:r>
                <a:r>
                  <a:rPr lang="en-US" sz="1900" dirty="0"/>
                  <a:t>ases in which we predicted yes (they have the disease), and they do have the disease.</a:t>
                </a:r>
              </a:p>
              <a:p>
                <a:pPr lvl="1"/>
                <a:r>
                  <a:rPr lang="en-US" sz="1900" b="1" dirty="0"/>
                  <a:t>true negatives (TN):</a:t>
                </a:r>
                <a:r>
                  <a:rPr lang="en-US" sz="1900" dirty="0"/>
                  <a:t> We predicted no, and they don't have the disease.</a:t>
                </a:r>
              </a:p>
              <a:p>
                <a:pPr lvl="1"/>
                <a:r>
                  <a:rPr lang="en-US" sz="1900" b="1" dirty="0"/>
                  <a:t>false positives (FP):</a:t>
                </a:r>
                <a:r>
                  <a:rPr lang="en-US" sz="1900" dirty="0"/>
                  <a:t> We predicted yes, but they don't actually have the disease.</a:t>
                </a:r>
              </a:p>
              <a:p>
                <a:pPr lvl="1"/>
                <a:r>
                  <a:rPr lang="en-US" sz="1900" b="1" dirty="0"/>
                  <a:t>false negatives (FN):</a:t>
                </a:r>
                <a:r>
                  <a:rPr lang="en-US" sz="1900" dirty="0"/>
                  <a:t> We predicted no, but they actually do have the disease. </a:t>
                </a:r>
                <a:endParaRPr lang="en-IN" sz="1900" dirty="0"/>
              </a:p>
            </p:txBody>
          </p:sp>
        </mc:Choice>
        <mc:Fallback xmlns="">
          <p:sp>
            <p:nvSpPr>
              <p:cNvPr id="3" name="Content Placeholder 2">
                <a:extLst>
                  <a:ext uri="{FF2B5EF4-FFF2-40B4-BE49-F238E27FC236}">
                    <a16:creationId xmlns:a16="http://schemas.microsoft.com/office/drawing/2014/main" id="{83240C8D-7AF6-4F14-9CE2-9440680728CA}"/>
                  </a:ext>
                </a:extLst>
              </p:cNvPr>
              <p:cNvSpPr>
                <a:spLocks noGrp="1" noRot="1" noChangeAspect="1" noMove="1" noResize="1" noEditPoints="1" noAdjustHandles="1" noChangeArrowheads="1" noChangeShapeType="1" noTextEdit="1"/>
              </p:cNvSpPr>
              <p:nvPr>
                <p:ph idx="1"/>
              </p:nvPr>
            </p:nvSpPr>
            <p:spPr>
              <a:xfrm>
                <a:off x="1066800" y="1028700"/>
                <a:ext cx="10058400" cy="4552950"/>
              </a:xfrm>
              <a:blipFill>
                <a:blip r:embed="rId2"/>
                <a:stretch>
                  <a:fillRect l="-1453" t="-534" r="-605"/>
                </a:stretch>
              </a:blipFill>
              <a:ln>
                <a:solidFill>
                  <a:schemeClr val="bg1"/>
                </a:solidFill>
              </a:ln>
            </p:spPr>
            <p:txBody>
              <a:bodyPr/>
              <a:lstStyle/>
              <a:p>
                <a:r>
                  <a:rPr lang="en-IN">
                    <a:noFill/>
                  </a:rPr>
                  <a:t> </a:t>
                </a:r>
              </a:p>
            </p:txBody>
          </p:sp>
        </mc:Fallback>
      </mc:AlternateContent>
    </p:spTree>
    <p:extLst>
      <p:ext uri="{BB962C8B-B14F-4D97-AF65-F5344CB8AC3E}">
        <p14:creationId xmlns:p14="http://schemas.microsoft.com/office/powerpoint/2010/main" val="26877165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nfusion matrix explained">
            <a:extLst>
              <a:ext uri="{FF2B5EF4-FFF2-40B4-BE49-F238E27FC236}">
                <a16:creationId xmlns:a16="http://schemas.microsoft.com/office/drawing/2014/main" xmlns="" id="{D32626A7-24BE-4DA7-BAA3-B802B5DBC043}"/>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696075" y="1420813"/>
            <a:ext cx="3971925" cy="29797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40DEDFD1-498A-4AD1-A489-2F20FC55BAC8}"/>
              </a:ext>
            </a:extLst>
          </p:cNvPr>
          <p:cNvSpPr txBox="1"/>
          <p:nvPr/>
        </p:nvSpPr>
        <p:spPr>
          <a:xfrm>
            <a:off x="1238251" y="1420813"/>
            <a:ext cx="5086349" cy="3970318"/>
          </a:xfrm>
          <a:prstGeom prst="rect">
            <a:avLst/>
          </a:prstGeom>
          <a:noFill/>
        </p:spPr>
        <p:txBody>
          <a:bodyPr wrap="square" rtlCol="0">
            <a:spAutoFit/>
          </a:bodyPr>
          <a:lstStyle/>
          <a:p>
            <a:r>
              <a:rPr lang="en-IN" dirty="0"/>
              <a:t>According to the confusion matrix, the accuracy of the model is (add from final code):-</a:t>
            </a:r>
          </a:p>
          <a:p>
            <a:endParaRPr lang="en-IN" dirty="0"/>
          </a:p>
          <a:p>
            <a:pPr marL="285750" indent="-285750">
              <a:buFont typeface="Arial" panose="020B0604020202020204" pitchFamily="34" charset="0"/>
              <a:buChar char="•"/>
            </a:pPr>
            <a:r>
              <a:rPr lang="en-IN" dirty="0"/>
              <a:t>For model A = ((44+52) / (44+52+11+14))</a:t>
            </a:r>
          </a:p>
          <a:p>
            <a:r>
              <a:rPr lang="en-IN" dirty="0"/>
              <a:t>                          = 0.79338</a:t>
            </a:r>
          </a:p>
          <a:p>
            <a:endParaRPr lang="en-IN" dirty="0"/>
          </a:p>
          <a:p>
            <a:pPr marL="285750" indent="-285750">
              <a:buFont typeface="Arial" panose="020B0604020202020204" pitchFamily="34" charset="0"/>
              <a:buChar char="•"/>
            </a:pPr>
            <a:r>
              <a:rPr lang="en-IN" dirty="0"/>
              <a:t>For model B = ((42+53) / (42+53+13+13))</a:t>
            </a:r>
          </a:p>
          <a:p>
            <a:r>
              <a:rPr lang="en-IN" dirty="0"/>
              <a:t>                          = 0.78512</a:t>
            </a:r>
          </a:p>
          <a:p>
            <a:endParaRPr lang="en-IN" dirty="0"/>
          </a:p>
          <a:p>
            <a:pPr marL="285750" indent="-285750">
              <a:buFont typeface="Arial" panose="020B0604020202020204" pitchFamily="34" charset="0"/>
              <a:buChar char="•"/>
            </a:pPr>
            <a:r>
              <a:rPr lang="en-IN" dirty="0"/>
              <a:t>For model C = ((48+55) / (48+55+11+7))</a:t>
            </a:r>
          </a:p>
          <a:p>
            <a:r>
              <a:rPr lang="en-IN" dirty="0"/>
              <a:t>                          = 0.85123</a:t>
            </a:r>
          </a:p>
          <a:p>
            <a:endParaRPr lang="en-IN" dirty="0"/>
          </a:p>
          <a:p>
            <a:r>
              <a:rPr lang="en-IN" dirty="0"/>
              <a:t>Model C has highest accuracy (85.1%). Model C is the best fit model.</a:t>
            </a:r>
          </a:p>
        </p:txBody>
      </p:sp>
    </p:spTree>
    <p:extLst>
      <p:ext uri="{BB962C8B-B14F-4D97-AF65-F5344CB8AC3E}">
        <p14:creationId xmlns:p14="http://schemas.microsoft.com/office/powerpoint/2010/main" val="625694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8BD58D7-A37F-47B1-AC82-BCA9F60CD677}"/>
              </a:ext>
            </a:extLst>
          </p:cNvPr>
          <p:cNvSpPr>
            <a:spLocks noGrp="1"/>
          </p:cNvSpPr>
          <p:nvPr>
            <p:ph idx="4294967295"/>
          </p:nvPr>
        </p:nvSpPr>
        <p:spPr>
          <a:xfrm>
            <a:off x="1066800" y="910431"/>
            <a:ext cx="10058400" cy="3760788"/>
          </a:xfrm>
        </p:spPr>
        <p:txBody>
          <a:bodyPr/>
          <a:lstStyle/>
          <a:p>
            <a:pPr>
              <a:buFont typeface="Wingdings" panose="05000000000000000000" pitchFamily="2" charset="2"/>
              <a:buChar char="q"/>
            </a:pPr>
            <a:r>
              <a:rPr lang="en-IN" dirty="0"/>
              <a:t> </a:t>
            </a:r>
            <a:r>
              <a:rPr lang="en-IN" u="sng" dirty="0"/>
              <a:t>Receiver Operator Characteristic (ROC) Curve</a:t>
            </a:r>
          </a:p>
          <a:p>
            <a:pPr marL="292608" lvl="1" indent="0">
              <a:buNone/>
            </a:pPr>
            <a:r>
              <a:rPr lang="en-IN" dirty="0"/>
              <a:t>The aim is to push the ROC Curve towards 1 (upper left corner). The higher the curve, the larger the area under the curve (</a:t>
            </a:r>
            <a:r>
              <a:rPr lang="en-IN" dirty="0" err="1"/>
              <a:t>auc</a:t>
            </a:r>
            <a:r>
              <a:rPr lang="en-IN" dirty="0"/>
              <a:t>), better the model. It suggests that the diseased and non diseased groups are well distinguished.</a:t>
            </a:r>
          </a:p>
          <a:p>
            <a:pPr marL="292608" lvl="1" indent="0">
              <a:buNone/>
            </a:pPr>
            <a:endParaRPr lang="en-IN" dirty="0"/>
          </a:p>
        </p:txBody>
      </p:sp>
      <p:pic>
        <p:nvPicPr>
          <p:cNvPr id="7" name="Picture 6">
            <a:extLst>
              <a:ext uri="{FF2B5EF4-FFF2-40B4-BE49-F238E27FC236}">
                <a16:creationId xmlns:a16="http://schemas.microsoft.com/office/drawing/2014/main" xmlns="" id="{C156E4C5-356A-49D5-9D97-33029A78A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235" y="2242912"/>
            <a:ext cx="3972479" cy="3229426"/>
          </a:xfrm>
          <a:prstGeom prst="rect">
            <a:avLst/>
          </a:prstGeom>
        </p:spPr>
      </p:pic>
      <p:sp>
        <p:nvSpPr>
          <p:cNvPr id="8" name="TextBox 7">
            <a:extLst>
              <a:ext uri="{FF2B5EF4-FFF2-40B4-BE49-F238E27FC236}">
                <a16:creationId xmlns:a16="http://schemas.microsoft.com/office/drawing/2014/main" xmlns="" id="{1E3590B4-DFE1-4AA2-B516-65248714C23C}"/>
              </a:ext>
            </a:extLst>
          </p:cNvPr>
          <p:cNvSpPr txBox="1"/>
          <p:nvPr/>
        </p:nvSpPr>
        <p:spPr>
          <a:xfrm>
            <a:off x="2219325" y="5578237"/>
            <a:ext cx="3972479" cy="369332"/>
          </a:xfrm>
          <a:prstGeom prst="rect">
            <a:avLst/>
          </a:prstGeom>
          <a:noFill/>
        </p:spPr>
        <p:txBody>
          <a:bodyPr wrap="square" rtlCol="0">
            <a:spAutoFit/>
          </a:bodyPr>
          <a:lstStyle/>
          <a:p>
            <a:r>
              <a:rPr lang="en-IN" dirty="0" err="1"/>
              <a:t>Auc</a:t>
            </a:r>
            <a:r>
              <a:rPr lang="en-IN" dirty="0"/>
              <a:t> = 0.8870523</a:t>
            </a:r>
          </a:p>
        </p:txBody>
      </p:sp>
      <p:pic>
        <p:nvPicPr>
          <p:cNvPr id="10" name="Picture 9">
            <a:extLst>
              <a:ext uri="{FF2B5EF4-FFF2-40B4-BE49-F238E27FC236}">
                <a16:creationId xmlns:a16="http://schemas.microsoft.com/office/drawing/2014/main" xmlns="" id="{06D1CAE4-977F-4998-96D3-39B37977F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217" y="2242912"/>
            <a:ext cx="3972479" cy="3229426"/>
          </a:xfrm>
          <a:prstGeom prst="rect">
            <a:avLst/>
          </a:prstGeom>
        </p:spPr>
      </p:pic>
      <p:sp>
        <p:nvSpPr>
          <p:cNvPr id="11" name="TextBox 10">
            <a:extLst>
              <a:ext uri="{FF2B5EF4-FFF2-40B4-BE49-F238E27FC236}">
                <a16:creationId xmlns:a16="http://schemas.microsoft.com/office/drawing/2014/main" xmlns="" id="{AA41965B-EFCC-4398-824E-E68CE5E280E2}"/>
              </a:ext>
            </a:extLst>
          </p:cNvPr>
          <p:cNvSpPr txBox="1"/>
          <p:nvPr/>
        </p:nvSpPr>
        <p:spPr>
          <a:xfrm>
            <a:off x="7105650" y="5578237"/>
            <a:ext cx="3067050" cy="369332"/>
          </a:xfrm>
          <a:prstGeom prst="rect">
            <a:avLst/>
          </a:prstGeom>
          <a:noFill/>
        </p:spPr>
        <p:txBody>
          <a:bodyPr wrap="square" rtlCol="0">
            <a:spAutoFit/>
          </a:bodyPr>
          <a:lstStyle/>
          <a:p>
            <a:r>
              <a:rPr lang="en-IN" dirty="0" err="1"/>
              <a:t>Auc</a:t>
            </a:r>
            <a:r>
              <a:rPr lang="en-IN" dirty="0"/>
              <a:t> = 0.8586777</a:t>
            </a:r>
          </a:p>
        </p:txBody>
      </p:sp>
    </p:spTree>
    <p:extLst>
      <p:ext uri="{BB962C8B-B14F-4D97-AF65-F5344CB8AC3E}">
        <p14:creationId xmlns:p14="http://schemas.microsoft.com/office/powerpoint/2010/main" val="3496936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ABD71B9-F15B-42EB-BCF1-90831EF1FEA9}"/>
              </a:ext>
            </a:extLst>
          </p:cNvPr>
          <p:cNvSpPr txBox="1"/>
          <p:nvPr/>
        </p:nvSpPr>
        <p:spPr>
          <a:xfrm>
            <a:off x="6710088" y="2423636"/>
            <a:ext cx="4129362" cy="1754326"/>
          </a:xfrm>
          <a:prstGeom prst="rect">
            <a:avLst/>
          </a:prstGeom>
          <a:noFill/>
        </p:spPr>
        <p:txBody>
          <a:bodyPr wrap="square" rtlCol="0">
            <a:spAutoFit/>
          </a:bodyPr>
          <a:lstStyle/>
          <a:p>
            <a:r>
              <a:rPr lang="en-IN" dirty="0"/>
              <a:t>The </a:t>
            </a:r>
            <a:r>
              <a:rPr lang="en-IN" dirty="0" err="1"/>
              <a:t>auc</a:t>
            </a:r>
            <a:r>
              <a:rPr lang="en-IN" dirty="0"/>
              <a:t> obtained is 0.9299989, which means </a:t>
            </a:r>
            <a:r>
              <a:rPr lang="en-US" dirty="0"/>
              <a:t>there is 92.9% chance that model will be able to distinguish between patients with disease and patients without disease.</a:t>
            </a:r>
          </a:p>
          <a:p>
            <a:r>
              <a:rPr lang="en-US" dirty="0"/>
              <a:t>Hence, Model C is the best fit model.</a:t>
            </a:r>
            <a:endParaRPr lang="en-IN" dirty="0"/>
          </a:p>
        </p:txBody>
      </p:sp>
      <p:pic>
        <p:nvPicPr>
          <p:cNvPr id="4" name="Picture 3">
            <a:extLst>
              <a:ext uri="{FF2B5EF4-FFF2-40B4-BE49-F238E27FC236}">
                <a16:creationId xmlns:a16="http://schemas.microsoft.com/office/drawing/2014/main" xmlns="" id="{330B382E-98A7-4825-B0D4-9F668F7AA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535" y="1419225"/>
            <a:ext cx="4288272" cy="3486150"/>
          </a:xfrm>
          <a:prstGeom prst="rect">
            <a:avLst/>
          </a:prstGeom>
        </p:spPr>
      </p:pic>
    </p:spTree>
    <p:extLst>
      <p:ext uri="{BB962C8B-B14F-4D97-AF65-F5344CB8AC3E}">
        <p14:creationId xmlns:p14="http://schemas.microsoft.com/office/powerpoint/2010/main" val="3748088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8D59CF-EEFE-4D87-ADB2-9BCD008ECE05}"/>
              </a:ext>
            </a:extLst>
          </p:cNvPr>
          <p:cNvSpPr>
            <a:spLocks noGrp="1"/>
          </p:cNvSpPr>
          <p:nvPr>
            <p:ph type="title"/>
          </p:nvPr>
        </p:nvSpPr>
        <p:spPr/>
        <p:txBody>
          <a:bodyPr/>
          <a:lstStyle/>
          <a:p>
            <a:r>
              <a:rPr lang="en-IN" dirty="0"/>
              <a:t>Conclusion</a:t>
            </a:r>
          </a:p>
        </p:txBody>
      </p:sp>
      <p:sp>
        <p:nvSpPr>
          <p:cNvPr id="8" name="Content Placeholder 7">
            <a:extLst>
              <a:ext uri="{FF2B5EF4-FFF2-40B4-BE49-F238E27FC236}">
                <a16:creationId xmlns:a16="http://schemas.microsoft.com/office/drawing/2014/main" xmlns="" id="{D14B465B-7688-4BB3-BC4D-8DC7EB35AFA3}"/>
              </a:ext>
            </a:extLst>
          </p:cNvPr>
          <p:cNvSpPr>
            <a:spLocks noGrp="1"/>
          </p:cNvSpPr>
          <p:nvPr>
            <p:ph idx="1"/>
          </p:nvPr>
        </p:nvSpPr>
        <p:spPr/>
        <p:txBody>
          <a:bodyPr>
            <a:normAutofit lnSpcReduction="10000"/>
          </a:bodyPr>
          <a:lstStyle/>
          <a:p>
            <a:r>
              <a:rPr lang="en-IN" dirty="0"/>
              <a:t>Exploration of the data indicated that an individual’s age, gender, chest pain type, cholesterol level, maximum heart rate, exercise induced angina, ST peak depression induced by exercise and slope of the peak exercise ST segment were possible useful features for predicting the presence of heart disease. ECG results and </a:t>
            </a:r>
            <a:r>
              <a:rPr lang="en-IN" dirty="0" err="1"/>
              <a:t>thallasemia</a:t>
            </a:r>
            <a:r>
              <a:rPr lang="en-IN" dirty="0"/>
              <a:t> diagnosis were also found to have a minor predictive power. Based on the results, some of the following measures can be taken:-</a:t>
            </a:r>
          </a:p>
          <a:p>
            <a:pPr>
              <a:buFont typeface="Arial" panose="020B0604020202020204" pitchFamily="34" charset="0"/>
              <a:buChar char="•"/>
            </a:pPr>
            <a:r>
              <a:rPr lang="en-IN" dirty="0"/>
              <a:t> Male targeted heart health programs/schemes.</a:t>
            </a:r>
          </a:p>
          <a:p>
            <a:pPr>
              <a:buFont typeface="Arial" panose="020B0604020202020204" pitchFamily="34" charset="0"/>
              <a:buChar char="•"/>
            </a:pPr>
            <a:r>
              <a:rPr lang="en-IN" dirty="0"/>
              <a:t> Manufacture of cholesterol reducing/ inhibiting products.</a:t>
            </a:r>
          </a:p>
          <a:p>
            <a:pPr>
              <a:buFont typeface="Arial" panose="020B0604020202020204" pitchFamily="34" charset="0"/>
              <a:buChar char="•"/>
            </a:pPr>
            <a:r>
              <a:rPr lang="en-IN" dirty="0"/>
              <a:t> Anaemia awareness and management programs, medicine production.</a:t>
            </a:r>
          </a:p>
          <a:p>
            <a:pPr>
              <a:buFont typeface="Arial" panose="020B0604020202020204" pitchFamily="34" charset="0"/>
              <a:buChar char="•"/>
            </a:pPr>
            <a:r>
              <a:rPr lang="en-IN" dirty="0"/>
              <a:t> Since typical angina is maximum observed in heart patients, production of </a:t>
            </a:r>
            <a:r>
              <a:rPr lang="en-IN" dirty="0" err="1"/>
              <a:t>nitroglycerol</a:t>
            </a:r>
            <a:r>
              <a:rPr lang="en-IN" dirty="0"/>
              <a:t> can be increased. </a:t>
            </a:r>
            <a:r>
              <a:rPr lang="en-IN" dirty="0" err="1"/>
              <a:t>Nitroglycerol</a:t>
            </a:r>
            <a:r>
              <a:rPr lang="en-IN" dirty="0"/>
              <a:t> is medicine for typical angina.</a:t>
            </a:r>
          </a:p>
        </p:txBody>
      </p:sp>
    </p:spTree>
    <p:extLst>
      <p:ext uri="{BB962C8B-B14F-4D97-AF65-F5344CB8AC3E}">
        <p14:creationId xmlns:p14="http://schemas.microsoft.com/office/powerpoint/2010/main" val="3040114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3600" y="2277256"/>
            <a:ext cx="7620000" cy="3046988"/>
          </a:xfrm>
          <a:prstGeom prst="rect">
            <a:avLst/>
          </a:prstGeom>
          <a:noFill/>
        </p:spPr>
        <p:txBody>
          <a:bodyPr wrap="square" rtlCol="0">
            <a:spAutoFit/>
          </a:bodyPr>
          <a:lstStyle/>
          <a:p>
            <a:r>
              <a:rPr lang="en-US" sz="2400" dirty="0">
                <a:cs typeface="Arial" pitchFamily="34" charset="0"/>
              </a:rPr>
              <a:t>Alternatively Random Forest can also be used for model making.</a:t>
            </a:r>
          </a:p>
          <a:p>
            <a:endParaRPr lang="en-US" sz="2400" dirty="0">
              <a:cs typeface="Arial" pitchFamily="34" charset="0"/>
            </a:endParaRPr>
          </a:p>
          <a:p>
            <a:r>
              <a:rPr lang="en-US" sz="2400" dirty="0">
                <a:cs typeface="Arial" pitchFamily="34" charset="0"/>
              </a:rPr>
              <a:t>But, Random Forest being a ‘black box model’ , it is rather difficult to understand the underlying processes.</a:t>
            </a:r>
          </a:p>
          <a:p>
            <a:endParaRPr lang="en-US" sz="2400" dirty="0">
              <a:cs typeface="Arial" pitchFamily="34" charset="0"/>
            </a:endParaRPr>
          </a:p>
          <a:p>
            <a:r>
              <a:rPr lang="en-US" sz="2400" dirty="0">
                <a:cs typeface="Arial" pitchFamily="34" charset="0"/>
              </a:rPr>
              <a:t>Hence, we prefer to use Logistic Regression for modeling.</a:t>
            </a:r>
          </a:p>
          <a:p>
            <a:endParaRPr lang="en-US" sz="2400" dirty="0">
              <a:latin typeface="Arial" pitchFamily="34" charset="0"/>
              <a:cs typeface="Arial" pitchFamily="34" charset="0"/>
            </a:endParaRPr>
          </a:p>
        </p:txBody>
      </p:sp>
      <p:sp>
        <p:nvSpPr>
          <p:cNvPr id="2" name="Title 1">
            <a:extLst>
              <a:ext uri="{FF2B5EF4-FFF2-40B4-BE49-F238E27FC236}">
                <a16:creationId xmlns:a16="http://schemas.microsoft.com/office/drawing/2014/main" xmlns="" id="{E64D4050-5064-476E-BC1B-37662EB65A1E}"/>
              </a:ext>
            </a:extLst>
          </p:cNvPr>
          <p:cNvSpPr>
            <a:spLocks noGrp="1"/>
          </p:cNvSpPr>
          <p:nvPr>
            <p:ph type="title"/>
          </p:nvPr>
        </p:nvSpPr>
        <p:spPr/>
        <p:txBody>
          <a:bodyPr/>
          <a:lstStyle/>
          <a:p>
            <a:r>
              <a:rPr lang="en-IN" dirty="0"/>
              <a:t>Alternative approach:-</a:t>
            </a:r>
          </a:p>
        </p:txBody>
      </p:sp>
    </p:spTree>
    <p:extLst>
      <p:ext uri="{BB962C8B-B14F-4D97-AF65-F5344CB8AC3E}">
        <p14:creationId xmlns:p14="http://schemas.microsoft.com/office/powerpoint/2010/main" val="842411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4951" y="2286000"/>
            <a:ext cx="6924674" cy="2431435"/>
          </a:xfrm>
          <a:prstGeom prst="rect">
            <a:avLst/>
          </a:prstGeom>
          <a:noFill/>
        </p:spPr>
        <p:txBody>
          <a:bodyPr wrap="square" rtlCol="0">
            <a:spAutoFit/>
          </a:bodyPr>
          <a:lstStyle/>
          <a:p>
            <a:pPr marL="342900" indent="-342900">
              <a:buFont typeface="Arial" panose="020B0604020202020204" pitchFamily="34" charset="0"/>
              <a:buChar char="•"/>
            </a:pPr>
            <a:r>
              <a:rPr lang="en-US" sz="1900" dirty="0">
                <a:cs typeface="Arial" pitchFamily="34" charset="0"/>
              </a:rPr>
              <a:t>We used R programming to </a:t>
            </a:r>
            <a:r>
              <a:rPr lang="en-US" sz="1900" dirty="0" err="1">
                <a:cs typeface="Arial" pitchFamily="34" charset="0"/>
              </a:rPr>
              <a:t>analyse</a:t>
            </a:r>
            <a:r>
              <a:rPr lang="en-US" sz="1900" dirty="0">
                <a:cs typeface="Arial" pitchFamily="34" charset="0"/>
              </a:rPr>
              <a:t> the given data.</a:t>
            </a:r>
          </a:p>
          <a:p>
            <a:pPr marL="342900" indent="-342900">
              <a:buFont typeface="Arial" panose="020B0604020202020204" pitchFamily="34" charset="0"/>
              <a:buChar char="•"/>
            </a:pPr>
            <a:r>
              <a:rPr lang="en-US" sz="1900" dirty="0">
                <a:cs typeface="Arial" pitchFamily="34" charset="0"/>
              </a:rPr>
              <a:t>We have installed and used the following packages:</a:t>
            </a:r>
          </a:p>
          <a:p>
            <a:r>
              <a:rPr lang="en-US" sz="1900" dirty="0">
                <a:cs typeface="Arial" pitchFamily="34" charset="0"/>
              </a:rPr>
              <a:t>      bit64</a:t>
            </a:r>
          </a:p>
          <a:p>
            <a:r>
              <a:rPr lang="en-US" sz="1900" dirty="0">
                <a:cs typeface="Arial" pitchFamily="34" charset="0"/>
              </a:rPr>
              <a:t>      caret</a:t>
            </a:r>
          </a:p>
          <a:p>
            <a:r>
              <a:rPr lang="en-US" sz="1900" dirty="0">
                <a:cs typeface="Arial" pitchFamily="34" charset="0"/>
              </a:rPr>
              <a:t>      </a:t>
            </a:r>
            <a:r>
              <a:rPr lang="en-US" sz="1900" dirty="0" err="1">
                <a:cs typeface="Arial" pitchFamily="34" charset="0"/>
              </a:rPr>
              <a:t>data.table</a:t>
            </a:r>
            <a:endParaRPr lang="en-US" sz="1900" dirty="0">
              <a:cs typeface="Arial" pitchFamily="34" charset="0"/>
            </a:endParaRPr>
          </a:p>
          <a:p>
            <a:r>
              <a:rPr lang="en-US" sz="1900" dirty="0">
                <a:cs typeface="Arial" pitchFamily="34" charset="0"/>
              </a:rPr>
              <a:t>      </a:t>
            </a:r>
            <a:r>
              <a:rPr lang="en-US" sz="1900" dirty="0" err="1">
                <a:cs typeface="Arial" pitchFamily="34" charset="0"/>
              </a:rPr>
              <a:t>usdm</a:t>
            </a:r>
            <a:endParaRPr lang="en-US" sz="1900" dirty="0">
              <a:cs typeface="Arial" pitchFamily="34" charset="0"/>
            </a:endParaRPr>
          </a:p>
          <a:p>
            <a:endParaRPr lang="en-US" sz="1900" dirty="0">
              <a:cs typeface="Arial" pitchFamily="34" charset="0"/>
            </a:endParaRPr>
          </a:p>
          <a:p>
            <a:pPr marL="342900" indent="-342900">
              <a:buFont typeface="Arial" panose="020B0604020202020204" pitchFamily="34" charset="0"/>
              <a:buChar char="•"/>
            </a:pPr>
            <a:r>
              <a:rPr lang="en-US" sz="1900" dirty="0" err="1">
                <a:cs typeface="Arial" pitchFamily="34" charset="0"/>
              </a:rPr>
              <a:t>glm</a:t>
            </a:r>
            <a:r>
              <a:rPr lang="en-US" sz="1900" dirty="0">
                <a:cs typeface="Arial" pitchFamily="34" charset="0"/>
              </a:rPr>
              <a:t>() function is used to build the Logistic Regression model. </a:t>
            </a:r>
          </a:p>
        </p:txBody>
      </p:sp>
      <p:sp>
        <p:nvSpPr>
          <p:cNvPr id="3" name="Title 2">
            <a:extLst>
              <a:ext uri="{FF2B5EF4-FFF2-40B4-BE49-F238E27FC236}">
                <a16:creationId xmlns:a16="http://schemas.microsoft.com/office/drawing/2014/main" xmlns="" id="{6A361691-E8C6-435E-822A-F87DEC6F26A0}"/>
              </a:ext>
            </a:extLst>
          </p:cNvPr>
          <p:cNvSpPr>
            <a:spLocks noGrp="1"/>
          </p:cNvSpPr>
          <p:nvPr>
            <p:ph type="title"/>
          </p:nvPr>
        </p:nvSpPr>
        <p:spPr/>
        <p:txBody>
          <a:bodyPr/>
          <a:lstStyle/>
          <a:p>
            <a:r>
              <a:rPr lang="en-IN" dirty="0"/>
              <a:t>Tools Used:-</a:t>
            </a:r>
          </a:p>
        </p:txBody>
      </p:sp>
    </p:spTree>
    <p:extLst>
      <p:ext uri="{BB962C8B-B14F-4D97-AF65-F5344CB8AC3E}">
        <p14:creationId xmlns:p14="http://schemas.microsoft.com/office/powerpoint/2010/main" val="1521634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50294BF-FEE2-4B20-B9DC-478E6F6CA870}"/>
              </a:ext>
            </a:extLst>
          </p:cNvPr>
          <p:cNvSpPr txBox="1"/>
          <p:nvPr/>
        </p:nvSpPr>
        <p:spPr>
          <a:xfrm>
            <a:off x="1009650" y="723900"/>
            <a:ext cx="9639300" cy="2585323"/>
          </a:xfrm>
          <a:prstGeom prst="rect">
            <a:avLst/>
          </a:prstGeom>
          <a:noFill/>
        </p:spPr>
        <p:txBody>
          <a:bodyPr wrap="square" rtlCol="0">
            <a:spAutoFit/>
          </a:bodyPr>
          <a:lstStyle/>
          <a:p>
            <a:r>
              <a:rPr lang="en-IN" u="sng" dirty="0" err="1"/>
              <a:t>Explaination</a:t>
            </a:r>
            <a:r>
              <a:rPr lang="en-IN" u="sng" dirty="0"/>
              <a:t> of terms:-</a:t>
            </a:r>
          </a:p>
          <a:p>
            <a:r>
              <a:rPr lang="en-IN" u="sng" dirty="0"/>
              <a:t>Clinical classification of chest pain</a:t>
            </a:r>
            <a:r>
              <a:rPr lang="en-IN" dirty="0"/>
              <a:t> (adapted from </a:t>
            </a:r>
            <a:r>
              <a:rPr lang="en-IN" dirty="0" err="1"/>
              <a:t>Braunwald</a:t>
            </a:r>
            <a:r>
              <a:rPr lang="en-IN" dirty="0"/>
              <a:t> et al (9))</a:t>
            </a:r>
            <a:endParaRPr lang="en-IN" u="sng" dirty="0"/>
          </a:p>
          <a:p>
            <a:pPr marL="285750" indent="-285750">
              <a:buFont typeface="Wingdings" panose="05000000000000000000" pitchFamily="2" charset="2"/>
              <a:buChar char="§"/>
            </a:pPr>
            <a:r>
              <a:rPr lang="en-IN" dirty="0"/>
              <a:t>Typical angina (definite) : </a:t>
            </a:r>
          </a:p>
          <a:p>
            <a:pPr marL="800100" lvl="1" indent="-342900">
              <a:buFont typeface="+mj-lt"/>
              <a:buAutoNum type="arabicPeriod"/>
            </a:pPr>
            <a:r>
              <a:rPr lang="en-IN" dirty="0"/>
              <a:t>Substernal (below or behind the sternum) chest discomfort with a characteristic quality and duration that is</a:t>
            </a:r>
          </a:p>
          <a:p>
            <a:pPr marL="800100" lvl="1" indent="-342900">
              <a:buFont typeface="+mj-lt"/>
              <a:buAutoNum type="arabicPeriod"/>
            </a:pPr>
            <a:r>
              <a:rPr lang="en-IN" dirty="0"/>
              <a:t>Provoked by exertion or emotional stress</a:t>
            </a:r>
          </a:p>
          <a:p>
            <a:pPr marL="800100" lvl="1" indent="-342900">
              <a:buFont typeface="+mj-lt"/>
              <a:buAutoNum type="arabicPeriod"/>
            </a:pPr>
            <a:r>
              <a:rPr lang="en-IN" dirty="0"/>
              <a:t>Relieved by rest or </a:t>
            </a:r>
            <a:r>
              <a:rPr lang="en-IN" dirty="0" err="1"/>
              <a:t>nitroglycerine</a:t>
            </a:r>
            <a:r>
              <a:rPr lang="en-IN" dirty="0"/>
              <a:t> (medicine for heart attack)       </a:t>
            </a:r>
          </a:p>
          <a:p>
            <a:pPr marL="285750" indent="-285750">
              <a:buFont typeface="Wingdings" panose="05000000000000000000" pitchFamily="2" charset="2"/>
              <a:buChar char="§"/>
            </a:pPr>
            <a:r>
              <a:rPr lang="en-US" dirty="0"/>
              <a:t>Atypical angina (probable) : Meets two of the above characteristics.</a:t>
            </a:r>
          </a:p>
          <a:p>
            <a:pPr marL="285750" indent="-285750">
              <a:buFont typeface="Wingdings" panose="05000000000000000000" pitchFamily="2" charset="2"/>
              <a:buChar char="§"/>
            </a:pPr>
            <a:r>
              <a:rPr lang="en-US" dirty="0"/>
              <a:t>Non – anginal pain : Meets one or none of the above characteristics.</a:t>
            </a:r>
            <a:endParaRPr lang="en-IN" dirty="0"/>
          </a:p>
        </p:txBody>
      </p:sp>
      <p:sp>
        <p:nvSpPr>
          <p:cNvPr id="3" name="TextBox 2">
            <a:extLst>
              <a:ext uri="{FF2B5EF4-FFF2-40B4-BE49-F238E27FC236}">
                <a16:creationId xmlns:a16="http://schemas.microsoft.com/office/drawing/2014/main" xmlns="" id="{BBF5E37A-3885-43BB-9548-B4EA3736C0BD}"/>
              </a:ext>
            </a:extLst>
          </p:cNvPr>
          <p:cNvSpPr txBox="1"/>
          <p:nvPr/>
        </p:nvSpPr>
        <p:spPr>
          <a:xfrm>
            <a:off x="1009650" y="3743325"/>
            <a:ext cx="988695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Serum Cholesterol level : </a:t>
            </a:r>
            <a:r>
              <a:rPr lang="en-US" dirty="0"/>
              <a:t>Measurement of the amount of high</a:t>
            </a:r>
          </a:p>
          <a:p>
            <a:r>
              <a:rPr lang="en-US" dirty="0"/>
              <a:t>     and low-density lipoprotein cholesterol (HDL and LDL) and the amount</a:t>
            </a:r>
          </a:p>
          <a:p>
            <a:r>
              <a:rPr lang="en-US" dirty="0"/>
              <a:t>     of triglycerides in a person's blood.</a:t>
            </a:r>
          </a:p>
          <a:p>
            <a:endParaRPr lang="en-IN" dirty="0"/>
          </a:p>
          <a:p>
            <a:pPr marL="285750" indent="-285750">
              <a:buFont typeface="Arial" panose="020B0604020202020204" pitchFamily="34" charset="0"/>
              <a:buChar char="•"/>
            </a:pPr>
            <a:r>
              <a:rPr lang="en-IN" dirty="0"/>
              <a:t>ST-T wave abnormalities in resting </a:t>
            </a:r>
            <a:r>
              <a:rPr lang="en-IN" dirty="0" err="1"/>
              <a:t>ecg</a:t>
            </a:r>
            <a:r>
              <a:rPr lang="en-IN" dirty="0"/>
              <a:t> : see diagram</a:t>
            </a:r>
          </a:p>
        </p:txBody>
      </p:sp>
      <p:pic>
        <p:nvPicPr>
          <p:cNvPr id="2050" name="Picture 2" descr="Image result for pqrst wave">
            <a:extLst>
              <a:ext uri="{FF2B5EF4-FFF2-40B4-BE49-F238E27FC236}">
                <a16:creationId xmlns:a16="http://schemas.microsoft.com/office/drawing/2014/main" xmlns="" id="{B5CE71AC-1FFC-4655-8589-1CB99384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114" y="2589346"/>
            <a:ext cx="3319461" cy="327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11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BC8E52-9A64-4E92-AD4A-94F23DEEBCC3}"/>
              </a:ext>
            </a:extLst>
          </p:cNvPr>
          <p:cNvSpPr>
            <a:spLocks noGrp="1"/>
          </p:cNvSpPr>
          <p:nvPr>
            <p:ph type="title"/>
          </p:nvPr>
        </p:nvSpPr>
        <p:spPr/>
        <p:txBody>
          <a:bodyPr/>
          <a:lstStyle/>
          <a:p>
            <a:r>
              <a:rPr lang="en-IN" dirty="0"/>
              <a:t>Cleaning the dataset</a:t>
            </a:r>
          </a:p>
        </p:txBody>
      </p:sp>
      <p:sp>
        <p:nvSpPr>
          <p:cNvPr id="3" name="Content Placeholder 2">
            <a:extLst>
              <a:ext uri="{FF2B5EF4-FFF2-40B4-BE49-F238E27FC236}">
                <a16:creationId xmlns:a16="http://schemas.microsoft.com/office/drawing/2014/main" xmlns="" id="{0E3DE616-5405-4A12-8269-6363ADEFC0E3}"/>
              </a:ext>
            </a:extLst>
          </p:cNvPr>
          <p:cNvSpPr>
            <a:spLocks noGrp="1"/>
          </p:cNvSpPr>
          <p:nvPr>
            <p:ph idx="1"/>
          </p:nvPr>
        </p:nvSpPr>
        <p:spPr>
          <a:xfrm>
            <a:off x="1097280" y="2209800"/>
            <a:ext cx="10058400" cy="3659292"/>
          </a:xfrm>
        </p:spPr>
        <p:txBody>
          <a:bodyPr/>
          <a:lstStyle/>
          <a:p>
            <a:pPr marL="0" indent="0">
              <a:buNone/>
            </a:pPr>
            <a:r>
              <a:rPr lang="en-IN" dirty="0"/>
              <a:t> The first step towards analysing the data is ensuring that it is usable. This can be done by classifying the columns into required data types, creating any required variables, checking for NA values and omitting or substituting them, removing outliers, etc.</a:t>
            </a:r>
          </a:p>
          <a:p>
            <a:pPr marL="0" indent="0">
              <a:buNone/>
            </a:pPr>
            <a:r>
              <a:rPr lang="en-IN" dirty="0"/>
              <a:t>This is one of the most important steps and must be completed before model-making to generate an accurate model</a:t>
            </a:r>
          </a:p>
          <a:p>
            <a:pPr marL="0" indent="0">
              <a:buNone/>
            </a:pPr>
            <a:endParaRPr lang="en-IN" dirty="0"/>
          </a:p>
        </p:txBody>
      </p:sp>
    </p:spTree>
    <p:extLst>
      <p:ext uri="{BB962C8B-B14F-4D97-AF65-F5344CB8AC3E}">
        <p14:creationId xmlns:p14="http://schemas.microsoft.com/office/powerpoint/2010/main" val="12287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F8F26-5C02-4871-8255-FCDE1180C197}"/>
              </a:ext>
            </a:extLst>
          </p:cNvPr>
          <p:cNvSpPr>
            <a:spLocks noGrp="1"/>
          </p:cNvSpPr>
          <p:nvPr>
            <p:ph type="title"/>
          </p:nvPr>
        </p:nvSpPr>
        <p:spPr/>
        <p:txBody>
          <a:bodyPr/>
          <a:lstStyle/>
          <a:p>
            <a:r>
              <a:rPr lang="en-IN" dirty="0"/>
              <a:t>Changes made to variables</a:t>
            </a:r>
          </a:p>
        </p:txBody>
      </p:sp>
      <p:sp>
        <p:nvSpPr>
          <p:cNvPr id="3" name="Content Placeholder 2">
            <a:extLst>
              <a:ext uri="{FF2B5EF4-FFF2-40B4-BE49-F238E27FC236}">
                <a16:creationId xmlns:a16="http://schemas.microsoft.com/office/drawing/2014/main" xmlns="" id="{85E020E3-D282-4AF9-80E6-DF431BC02E54}"/>
              </a:ext>
            </a:extLst>
          </p:cNvPr>
          <p:cNvSpPr>
            <a:spLocks noGrp="1"/>
          </p:cNvSpPr>
          <p:nvPr>
            <p:ph idx="1"/>
          </p:nvPr>
        </p:nvSpPr>
        <p:spPr/>
        <p:txBody>
          <a:bodyPr>
            <a:normAutofit lnSpcReduction="10000"/>
          </a:bodyPr>
          <a:lstStyle/>
          <a:p>
            <a:pPr marL="0" indent="0">
              <a:buNone/>
            </a:pPr>
            <a:r>
              <a:rPr lang="en-IN" sz="2300" dirty="0"/>
              <a:t>The classes of the following variables are converted into factors to accurately define their content-</a:t>
            </a:r>
          </a:p>
          <a:p>
            <a:pPr>
              <a:buFont typeface="Arial" panose="020B0604020202020204" pitchFamily="34" charset="0"/>
              <a:buChar char="•"/>
            </a:pPr>
            <a:r>
              <a:rPr lang="en-IN" dirty="0"/>
              <a:t> sex </a:t>
            </a:r>
          </a:p>
          <a:p>
            <a:pPr>
              <a:spcBef>
                <a:spcPts val="0"/>
              </a:spcBef>
              <a:spcAft>
                <a:spcPts val="0"/>
              </a:spcAft>
              <a:buFont typeface="Arial" panose="020B0604020202020204" pitchFamily="34" charset="0"/>
              <a:buChar char="•"/>
            </a:pPr>
            <a:r>
              <a:rPr lang="en-IN" dirty="0"/>
              <a:t> cp</a:t>
            </a:r>
          </a:p>
          <a:p>
            <a:pPr>
              <a:spcBef>
                <a:spcPts val="0"/>
              </a:spcBef>
              <a:spcAft>
                <a:spcPts val="0"/>
              </a:spcAft>
              <a:buFont typeface="Arial" panose="020B0604020202020204" pitchFamily="34" charset="0"/>
              <a:buChar char="•"/>
            </a:pPr>
            <a:r>
              <a:rPr lang="en-IN" dirty="0"/>
              <a:t> </a:t>
            </a:r>
            <a:r>
              <a:rPr lang="en-IN" dirty="0" err="1"/>
              <a:t>Fbs</a:t>
            </a:r>
            <a:endParaRPr lang="en-IN" dirty="0"/>
          </a:p>
          <a:p>
            <a:pPr>
              <a:spcBef>
                <a:spcPts val="0"/>
              </a:spcBef>
              <a:spcAft>
                <a:spcPts val="0"/>
              </a:spcAft>
              <a:buFont typeface="Arial" panose="020B0604020202020204" pitchFamily="34" charset="0"/>
              <a:buChar char="•"/>
            </a:pPr>
            <a:r>
              <a:rPr lang="en-IN" dirty="0"/>
              <a:t> </a:t>
            </a:r>
            <a:r>
              <a:rPr lang="en-IN" dirty="0" err="1"/>
              <a:t>restecg</a:t>
            </a:r>
            <a:r>
              <a:rPr lang="en-IN" dirty="0"/>
              <a:t> </a:t>
            </a:r>
          </a:p>
          <a:p>
            <a:pPr>
              <a:spcBef>
                <a:spcPts val="0"/>
              </a:spcBef>
              <a:spcAft>
                <a:spcPts val="0"/>
              </a:spcAft>
              <a:buFont typeface="Arial" panose="020B0604020202020204" pitchFamily="34" charset="0"/>
              <a:buChar char="•"/>
            </a:pPr>
            <a:r>
              <a:rPr lang="en-IN" dirty="0"/>
              <a:t> </a:t>
            </a:r>
            <a:r>
              <a:rPr lang="en-IN" dirty="0" err="1"/>
              <a:t>exang</a:t>
            </a:r>
            <a:r>
              <a:rPr lang="en-IN" dirty="0"/>
              <a:t> </a:t>
            </a:r>
          </a:p>
          <a:p>
            <a:pPr>
              <a:spcBef>
                <a:spcPts val="0"/>
              </a:spcBef>
              <a:spcAft>
                <a:spcPts val="0"/>
              </a:spcAft>
              <a:buFont typeface="Arial" panose="020B0604020202020204" pitchFamily="34" charset="0"/>
              <a:buChar char="•"/>
            </a:pPr>
            <a:r>
              <a:rPr lang="en-IN" dirty="0"/>
              <a:t> slope </a:t>
            </a:r>
          </a:p>
          <a:p>
            <a:pPr>
              <a:spcBef>
                <a:spcPts val="0"/>
              </a:spcBef>
              <a:spcAft>
                <a:spcPts val="0"/>
              </a:spcAft>
              <a:buFont typeface="Arial" panose="020B0604020202020204" pitchFamily="34" charset="0"/>
              <a:buChar char="•"/>
            </a:pPr>
            <a:r>
              <a:rPr lang="en-IN" dirty="0"/>
              <a:t> ca </a:t>
            </a:r>
          </a:p>
          <a:p>
            <a:pPr>
              <a:spcBef>
                <a:spcPts val="0"/>
              </a:spcBef>
              <a:spcAft>
                <a:spcPts val="0"/>
              </a:spcAft>
              <a:buFont typeface="Arial" panose="020B0604020202020204" pitchFamily="34" charset="0"/>
              <a:buChar char="•"/>
            </a:pPr>
            <a:r>
              <a:rPr lang="en-IN" dirty="0"/>
              <a:t> </a:t>
            </a:r>
            <a:r>
              <a:rPr lang="en-IN" dirty="0" err="1"/>
              <a:t>thal</a:t>
            </a:r>
            <a:endParaRPr lang="en-IN" dirty="0"/>
          </a:p>
          <a:p>
            <a:pPr>
              <a:spcBef>
                <a:spcPts val="0"/>
              </a:spcBef>
              <a:spcAft>
                <a:spcPts val="0"/>
              </a:spcAft>
              <a:buFont typeface="Arial" panose="020B0604020202020204" pitchFamily="34" charset="0"/>
              <a:buChar char="•"/>
            </a:pPr>
            <a:r>
              <a:rPr lang="en-IN" dirty="0"/>
              <a:t> target</a:t>
            </a:r>
          </a:p>
        </p:txBody>
      </p:sp>
    </p:spTree>
    <p:extLst>
      <p:ext uri="{BB962C8B-B14F-4D97-AF65-F5344CB8AC3E}">
        <p14:creationId xmlns:p14="http://schemas.microsoft.com/office/powerpoint/2010/main" val="2561062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changes to data</a:t>
            </a:r>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 Variable names are changed for better understanding</a:t>
            </a:r>
          </a:p>
          <a:p>
            <a:pPr>
              <a:buFont typeface="Arial" panose="020B0604020202020204" pitchFamily="34" charset="0"/>
              <a:buChar char="•"/>
            </a:pPr>
            <a:r>
              <a:rPr lang="en-IN" dirty="0"/>
              <a:t> A new variable named ‘</a:t>
            </a:r>
            <a:r>
              <a:rPr lang="en-IN" dirty="0" err="1"/>
              <a:t>age_Category</a:t>
            </a:r>
            <a:r>
              <a:rPr lang="en-IN" dirty="0"/>
              <a:t>’ is created for categorising the age for better understanding of data and easier analysis</a:t>
            </a:r>
          </a:p>
          <a:p>
            <a:pPr>
              <a:buFont typeface="Arial" panose="020B0604020202020204" pitchFamily="34" charset="0"/>
              <a:buChar char="•"/>
            </a:pPr>
            <a:r>
              <a:rPr lang="en-IN" dirty="0"/>
              <a:t> NA values are checked. No NA value present in data.</a:t>
            </a:r>
          </a:p>
        </p:txBody>
      </p:sp>
    </p:spTree>
    <p:extLst>
      <p:ext uri="{BB962C8B-B14F-4D97-AF65-F5344CB8AC3E}">
        <p14:creationId xmlns:p14="http://schemas.microsoft.com/office/powerpoint/2010/main" val="1473434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b="1" dirty="0">
                <a:latin typeface="Segoe UI Emoji" pitchFamily="34" charset="0"/>
                <a:ea typeface="Segoe UI Emoji" pitchFamily="34" charset="0"/>
              </a:rPr>
              <a:t/>
            </a:r>
            <a:br>
              <a:rPr lang="en-IN" sz="2800" b="1" dirty="0">
                <a:latin typeface="Segoe UI Emoji" pitchFamily="34" charset="0"/>
                <a:ea typeface="Segoe UI Emoji" pitchFamily="34" charset="0"/>
              </a:rPr>
            </a:br>
            <a:r>
              <a:rPr lang="en-IN" sz="4000" dirty="0">
                <a:solidFill>
                  <a:schemeClr val="tx1"/>
                </a:solidFill>
                <a:ea typeface="Segoe UI Emoji" pitchFamily="34" charset="0"/>
              </a:rPr>
              <a:t>Why do we need to perform exploratory data analysis?</a:t>
            </a:r>
          </a:p>
        </p:txBody>
      </p:sp>
      <p:sp>
        <p:nvSpPr>
          <p:cNvPr id="3" name="Subtitle 2"/>
          <p:cNvSpPr>
            <a:spLocks noGrp="1"/>
          </p:cNvSpPr>
          <p:nvPr>
            <p:ph idx="1"/>
          </p:nvPr>
        </p:nvSpPr>
        <p:spPr/>
        <p:txBody>
          <a:bodyPr>
            <a:normAutofit/>
          </a:bodyPr>
          <a:lstStyle/>
          <a:p>
            <a:pPr algn="l"/>
            <a:r>
              <a:rPr lang="en-US" dirty="0">
                <a:solidFill>
                  <a:schemeClr val="tx1"/>
                </a:solidFill>
                <a:latin typeface="Franklin Gothic Book" panose="020B0503020102020204" pitchFamily="34" charset="0"/>
              </a:rPr>
              <a:t>Exploratory data analysis(EDA) helps us to:</a:t>
            </a:r>
          </a:p>
          <a:p>
            <a:pPr marL="457200" indent="-457200">
              <a:spcBef>
                <a:spcPts val="0"/>
              </a:spcBef>
              <a:buFont typeface="Arial" pitchFamily="34" charset="0"/>
              <a:buChar char="•"/>
            </a:pPr>
            <a:r>
              <a:rPr lang="en-US" dirty="0">
                <a:solidFill>
                  <a:schemeClr val="tx1"/>
                </a:solidFill>
                <a:latin typeface="Franklin Gothic Book" panose="020B0503020102020204" pitchFamily="34" charset="0"/>
              </a:rPr>
              <a:t>Get an overall view of the data</a:t>
            </a:r>
          </a:p>
          <a:p>
            <a:pPr marL="457200" indent="-457200">
              <a:spcBef>
                <a:spcPts val="0"/>
              </a:spcBef>
              <a:buFont typeface="Arial" pitchFamily="34" charset="0"/>
              <a:buChar char="•"/>
            </a:pPr>
            <a:r>
              <a:rPr lang="en-US" dirty="0">
                <a:solidFill>
                  <a:schemeClr val="tx1"/>
                </a:solidFill>
                <a:latin typeface="Franklin Gothic Book" panose="020B0503020102020204" pitchFamily="34" charset="0"/>
              </a:rPr>
              <a:t>Focus on describing our sample </a:t>
            </a:r>
          </a:p>
          <a:p>
            <a:pPr marL="457200" indent="-457200">
              <a:spcBef>
                <a:spcPts val="0"/>
              </a:spcBef>
              <a:spcAft>
                <a:spcPts val="0"/>
              </a:spcAft>
              <a:buFont typeface="Arial" pitchFamily="34" charset="0"/>
              <a:buChar char="•"/>
            </a:pPr>
            <a:r>
              <a:rPr lang="en-US" dirty="0">
                <a:solidFill>
                  <a:schemeClr val="tx1"/>
                </a:solidFill>
                <a:latin typeface="Franklin Gothic Book" panose="020B0503020102020204" pitchFamily="34" charset="0"/>
              </a:rPr>
              <a:t>Identify unusual cases and extreme values</a:t>
            </a:r>
          </a:p>
          <a:p>
            <a:pPr marL="457200" indent="-457200">
              <a:spcBef>
                <a:spcPts val="0"/>
              </a:spcBef>
              <a:buFont typeface="Arial" pitchFamily="34" charset="0"/>
              <a:buChar char="•"/>
            </a:pPr>
            <a:r>
              <a:rPr lang="en-US" dirty="0">
                <a:solidFill>
                  <a:schemeClr val="tx1"/>
                </a:solidFill>
                <a:latin typeface="Franklin Gothic Book" panose="020B0503020102020204" pitchFamily="34" charset="0"/>
              </a:rPr>
              <a:t>Identify obvious errors</a:t>
            </a:r>
          </a:p>
          <a:p>
            <a:endParaRPr lang="en-IN" dirty="0">
              <a:solidFill>
                <a:schemeClr val="tx1"/>
              </a:solidFill>
            </a:endParaRPr>
          </a:p>
        </p:txBody>
      </p:sp>
      <p:sp>
        <p:nvSpPr>
          <p:cNvPr id="4" name="TextBox 3"/>
          <p:cNvSpPr txBox="1"/>
          <p:nvPr/>
        </p:nvSpPr>
        <p:spPr>
          <a:xfrm>
            <a:off x="1036320" y="3995842"/>
            <a:ext cx="9246870" cy="1846659"/>
          </a:xfrm>
          <a:prstGeom prst="rect">
            <a:avLst/>
          </a:prstGeom>
          <a:noFill/>
        </p:spPr>
        <p:txBody>
          <a:bodyPr wrap="square" rtlCol="0">
            <a:spAutoFit/>
          </a:bodyPr>
          <a:lstStyle/>
          <a:p>
            <a:r>
              <a:rPr lang="en-IN" sz="1900" dirty="0">
                <a:latin typeface="Franklin Gothic Book" panose="020B0503020102020204" pitchFamily="34" charset="0"/>
              </a:rPr>
              <a:t>  Steps Involved are:</a:t>
            </a:r>
          </a:p>
          <a:p>
            <a:pPr marL="285750" indent="-285750">
              <a:buFont typeface="Arial" pitchFamily="34" charset="0"/>
              <a:buChar char="•"/>
            </a:pPr>
            <a:r>
              <a:rPr lang="en-IN" sz="1900" dirty="0">
                <a:latin typeface="Franklin Gothic Book" panose="020B0503020102020204" pitchFamily="34" charset="0"/>
              </a:rPr>
              <a:t>Approaching the data and finding which attributes are numeric and categorical</a:t>
            </a:r>
          </a:p>
          <a:p>
            <a:pPr marL="285750" indent="-285750">
              <a:buFont typeface="Arial" pitchFamily="34" charset="0"/>
              <a:buChar char="•"/>
            </a:pPr>
            <a:r>
              <a:rPr lang="en-IN" sz="1900" dirty="0">
                <a:latin typeface="Franklin Gothic Book" panose="020B0503020102020204" pitchFamily="34" charset="0"/>
              </a:rPr>
              <a:t>Finding missing(NA) values  and taking appropriate action</a:t>
            </a:r>
          </a:p>
          <a:p>
            <a:pPr marL="285750" indent="-285750">
              <a:buFont typeface="Arial" pitchFamily="34" charset="0"/>
              <a:buChar char="•"/>
            </a:pPr>
            <a:r>
              <a:rPr lang="en-IN" sz="1900" dirty="0">
                <a:latin typeface="Franklin Gothic Book" panose="020B0503020102020204" pitchFamily="34" charset="0"/>
              </a:rPr>
              <a:t>Checking for correlation between variables, normality and other statistical quantities</a:t>
            </a:r>
          </a:p>
          <a:p>
            <a:pPr marL="285750" indent="-285750">
              <a:buFont typeface="Arial" pitchFamily="34" charset="0"/>
              <a:buChar char="•"/>
            </a:pPr>
            <a:r>
              <a:rPr lang="en-IN" sz="1900" dirty="0">
                <a:latin typeface="Franklin Gothic Book" panose="020B0503020102020204" pitchFamily="34" charset="0"/>
              </a:rPr>
              <a:t>Visualisations of the data using histograms, bar plots etc.</a:t>
            </a:r>
          </a:p>
          <a:p>
            <a:pPr marL="285750" indent="-285750">
              <a:buFont typeface="Arial" pitchFamily="34" charset="0"/>
              <a:buChar char="•"/>
            </a:pPr>
            <a:r>
              <a:rPr lang="en-IN" sz="1900" dirty="0">
                <a:latin typeface="Franklin Gothic Book" panose="020B0503020102020204" pitchFamily="34" charset="0"/>
              </a:rPr>
              <a:t>Finding outliers from such plots</a:t>
            </a:r>
          </a:p>
        </p:txBody>
      </p:sp>
    </p:spTree>
    <p:extLst>
      <p:ext uri="{BB962C8B-B14F-4D97-AF65-F5344CB8AC3E}">
        <p14:creationId xmlns:p14="http://schemas.microsoft.com/office/powerpoint/2010/main" val="123613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2988</Words>
  <Application>Microsoft Office PowerPoint</Application>
  <PresentationFormat>Custom</PresentationFormat>
  <Paragraphs>335</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1_RetrospectVTI</vt:lpstr>
      <vt:lpstr>Data Analysis Project- Heart Disease Prediction</vt:lpstr>
      <vt:lpstr>Aim of analysis</vt:lpstr>
      <vt:lpstr>Understanding the dataset</vt:lpstr>
      <vt:lpstr>PowerPoint Presentation</vt:lpstr>
      <vt:lpstr>PowerPoint Presentation</vt:lpstr>
      <vt:lpstr>Cleaning the dataset</vt:lpstr>
      <vt:lpstr>Changes made to variables</vt:lpstr>
      <vt:lpstr>Other changes to data</vt:lpstr>
      <vt:lpstr> Why do we need to perform exploratory data analysis?</vt:lpstr>
      <vt:lpstr> Approaching the dataset</vt:lpstr>
      <vt:lpstr>PowerPoint Presentation</vt:lpstr>
      <vt:lpstr>Histograms</vt:lpstr>
      <vt:lpstr>Drawing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Chest Pain Type</vt:lpstr>
      <vt:lpstr>Fasting Blood Sugar</vt:lpstr>
      <vt:lpstr>Resting ecg</vt:lpstr>
      <vt:lpstr>Exercise induced angina</vt:lpstr>
      <vt:lpstr>Slope of peak exercise ST segment</vt:lpstr>
      <vt:lpstr>No. of major arteries coloured by fluoroscopy</vt:lpstr>
      <vt:lpstr>Thalassemia</vt:lpstr>
      <vt:lpstr>Division of data into test and train</vt:lpstr>
      <vt:lpstr>Tools Used for Division</vt:lpstr>
      <vt:lpstr>Logistic Regression</vt:lpstr>
      <vt:lpstr>Modeling:</vt:lpstr>
      <vt:lpstr>Selection of Important variables for the model</vt:lpstr>
      <vt:lpstr>VIF of the variables of the dataset</vt:lpstr>
      <vt:lpstr>Testing the significance of regressors</vt:lpstr>
      <vt:lpstr>PowerPoint Presentation</vt:lpstr>
      <vt:lpstr>Model Selection</vt:lpstr>
      <vt:lpstr>PowerPoint Presentation</vt:lpstr>
      <vt:lpstr>Accuracy Check</vt:lpstr>
      <vt:lpstr>PowerPoint Presentation</vt:lpstr>
      <vt:lpstr>PowerPoint Presentation</vt:lpstr>
      <vt:lpstr>PowerPoint Presentation</vt:lpstr>
      <vt:lpstr>PowerPoint Presentation</vt:lpstr>
      <vt:lpstr>Conclusion</vt:lpstr>
      <vt:lpstr>Alternative approach:-</vt:lpstr>
      <vt:lpstr>Tools Used:-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2020-01-04T06:03:58Z</dcterms:created>
  <dcterms:modified xsi:type="dcterms:W3CDTF">2020-01-19T03:49:10Z</dcterms:modified>
</cp:coreProperties>
</file>